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44"/>
  </p:notesMasterIdLst>
  <p:handoutMasterIdLst>
    <p:handoutMasterId r:id="rId45"/>
  </p:handoutMasterIdLst>
  <p:sldIdLst>
    <p:sldId id="342" r:id="rId2"/>
    <p:sldId id="449" r:id="rId3"/>
    <p:sldId id="431" r:id="rId4"/>
    <p:sldId id="432" r:id="rId5"/>
    <p:sldId id="433" r:id="rId6"/>
    <p:sldId id="450" r:id="rId7"/>
    <p:sldId id="434" r:id="rId8"/>
    <p:sldId id="435" r:id="rId9"/>
    <p:sldId id="427" r:id="rId10"/>
    <p:sldId id="400" r:id="rId11"/>
    <p:sldId id="344" r:id="rId12"/>
    <p:sldId id="444" r:id="rId13"/>
    <p:sldId id="436" r:id="rId14"/>
    <p:sldId id="399" r:id="rId15"/>
    <p:sldId id="401" r:id="rId16"/>
    <p:sldId id="402" r:id="rId17"/>
    <p:sldId id="437" r:id="rId18"/>
    <p:sldId id="403" r:id="rId19"/>
    <p:sldId id="404" r:id="rId20"/>
    <p:sldId id="438" r:id="rId21"/>
    <p:sldId id="405" r:id="rId22"/>
    <p:sldId id="420" r:id="rId23"/>
    <p:sldId id="406" r:id="rId24"/>
    <p:sldId id="423" r:id="rId25"/>
    <p:sldId id="424" r:id="rId26"/>
    <p:sldId id="421" r:id="rId27"/>
    <p:sldId id="408" r:id="rId28"/>
    <p:sldId id="439" r:id="rId29"/>
    <p:sldId id="409" r:id="rId30"/>
    <p:sldId id="422" r:id="rId31"/>
    <p:sldId id="412" r:id="rId32"/>
    <p:sldId id="413" r:id="rId33"/>
    <p:sldId id="440" r:id="rId34"/>
    <p:sldId id="414" r:id="rId35"/>
    <p:sldId id="441" r:id="rId36"/>
    <p:sldId id="415" r:id="rId37"/>
    <p:sldId id="442" r:id="rId38"/>
    <p:sldId id="418" r:id="rId39"/>
    <p:sldId id="451" r:id="rId40"/>
    <p:sldId id="447" r:id="rId41"/>
    <p:sldId id="448" r:id="rId42"/>
    <p:sldId id="452" r:id="rId43"/>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 Stone"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00"/>
    <a:srgbClr val="CCE9AD"/>
    <a:srgbClr val="BAE18F"/>
    <a:srgbClr val="FFC800"/>
    <a:srgbClr val="DFA256"/>
    <a:srgbClr val="8791B9"/>
    <a:srgbClr val="CDD2E1"/>
    <a:srgbClr val="50A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4672" autoAdjust="0"/>
  </p:normalViewPr>
  <p:slideViewPr>
    <p:cSldViewPr>
      <p:cViewPr varScale="1">
        <p:scale>
          <a:sx n="105" d="100"/>
          <a:sy n="105" d="100"/>
        </p:scale>
        <p:origin x="97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D6E59-439B-48FD-8A06-99D8004600D8}" type="doc">
      <dgm:prSet loTypeId="urn:microsoft.com/office/officeart/2005/8/layout/chevron1" loCatId="process" qsTypeId="urn:microsoft.com/office/officeart/2005/8/quickstyle/simple1" qsCatId="simple" csTypeId="urn:microsoft.com/office/officeart/2005/8/colors/accent1_2" csCatId="accent1" phldr="1"/>
      <dgm:spPr/>
    </dgm:pt>
    <dgm:pt modelId="{BB9A1F9C-1205-4C89-9C30-990377CD1501}">
      <dgm:prSet phldrT="[Text]" custT="1"/>
      <dgm:spPr/>
      <dgm:t>
        <a:bodyPr/>
        <a:lstStyle/>
        <a:p>
          <a:r>
            <a:rPr lang="en-US" altLang="zh-CN" sz="1100" dirty="0"/>
            <a:t>Affected period</a:t>
          </a:r>
        </a:p>
        <a:p>
          <a:r>
            <a:rPr lang="zh-CN" altLang="en-US" sz="1100" dirty="0"/>
            <a:t>受影响的时段</a:t>
          </a:r>
        </a:p>
      </dgm:t>
    </dgm:pt>
    <dgm:pt modelId="{6C42D736-3548-498D-94F7-10B50B77F5EA}" type="parTrans" cxnId="{9223872D-C73E-4D17-AFB4-B829A4D071B2}">
      <dgm:prSet/>
      <dgm:spPr/>
      <dgm:t>
        <a:bodyPr/>
        <a:lstStyle/>
        <a:p>
          <a:endParaRPr lang="zh-CN" altLang="en-US" sz="1200"/>
        </a:p>
      </dgm:t>
    </dgm:pt>
    <dgm:pt modelId="{A436ACBD-16E5-4E9E-9EE3-FAE12D030735}" type="sibTrans" cxnId="{9223872D-C73E-4D17-AFB4-B829A4D071B2}">
      <dgm:prSet/>
      <dgm:spPr/>
      <dgm:t>
        <a:bodyPr/>
        <a:lstStyle/>
        <a:p>
          <a:endParaRPr lang="zh-CN" altLang="en-US" sz="1200"/>
        </a:p>
      </dgm:t>
    </dgm:pt>
    <dgm:pt modelId="{F4AD71AB-85A2-4F39-8E25-FC3BCD685C53}">
      <dgm:prSet phldrT="[Text]" custT="1"/>
      <dgm:spPr/>
      <dgm:t>
        <a:bodyPr/>
        <a:lstStyle/>
        <a:p>
          <a:r>
            <a:rPr lang="en-US" altLang="zh-CN" sz="1100" dirty="0"/>
            <a:t>Affected production record</a:t>
          </a:r>
        </a:p>
        <a:p>
          <a:r>
            <a:rPr lang="zh-CN" altLang="en-US" sz="1100" dirty="0">
              <a:solidFill>
                <a:schemeClr val="bg1"/>
              </a:solidFill>
            </a:rPr>
            <a:t>受影响的生产批次</a:t>
          </a:r>
        </a:p>
      </dgm:t>
    </dgm:pt>
    <dgm:pt modelId="{8F8FD93C-BAA5-4E03-9CA6-AA5ABD2F48C9}" type="parTrans" cxnId="{58EC2A6D-CFD2-4D00-9603-1FB40556399A}">
      <dgm:prSet/>
      <dgm:spPr/>
      <dgm:t>
        <a:bodyPr/>
        <a:lstStyle/>
        <a:p>
          <a:endParaRPr lang="zh-CN" altLang="en-US" sz="1200"/>
        </a:p>
      </dgm:t>
    </dgm:pt>
    <dgm:pt modelId="{9E141D30-1FA9-4CBF-9060-952D1FB5B072}" type="sibTrans" cxnId="{58EC2A6D-CFD2-4D00-9603-1FB40556399A}">
      <dgm:prSet/>
      <dgm:spPr/>
      <dgm:t>
        <a:bodyPr/>
        <a:lstStyle/>
        <a:p>
          <a:endParaRPr lang="zh-CN" altLang="en-US" sz="1200"/>
        </a:p>
      </dgm:t>
    </dgm:pt>
    <dgm:pt modelId="{2CA1A56A-5457-415A-AF05-6688F826EA7F}">
      <dgm:prSet phldrT="[Text]" custT="1"/>
      <dgm:spPr/>
      <dgm:t>
        <a:bodyPr/>
        <a:lstStyle/>
        <a:p>
          <a:r>
            <a:rPr lang="en-US" altLang="zh-CN" sz="1100" dirty="0"/>
            <a:t>Affected quantity</a:t>
          </a:r>
        </a:p>
        <a:p>
          <a:r>
            <a:rPr lang="zh-CN" altLang="en-US" sz="1100" dirty="0"/>
            <a:t>受影响的数量</a:t>
          </a:r>
        </a:p>
      </dgm:t>
    </dgm:pt>
    <dgm:pt modelId="{34DEEF63-AF21-4CDF-BBC7-B20A70A86DB3}" type="parTrans" cxnId="{7E3AC2F4-3601-4A8A-9BB0-93BA2F9BCDA3}">
      <dgm:prSet/>
      <dgm:spPr/>
      <dgm:t>
        <a:bodyPr/>
        <a:lstStyle/>
        <a:p>
          <a:endParaRPr lang="zh-CN" altLang="en-US" sz="1200"/>
        </a:p>
      </dgm:t>
    </dgm:pt>
    <dgm:pt modelId="{72DBA672-CBF5-42EE-9CFA-098A1D96803A}" type="sibTrans" cxnId="{7E3AC2F4-3601-4A8A-9BB0-93BA2F9BCDA3}">
      <dgm:prSet/>
      <dgm:spPr/>
      <dgm:t>
        <a:bodyPr/>
        <a:lstStyle/>
        <a:p>
          <a:endParaRPr lang="zh-CN" altLang="en-US" sz="1200"/>
        </a:p>
      </dgm:t>
    </dgm:pt>
    <dgm:pt modelId="{E5312706-8870-4700-8766-AAE3266F4668}" type="pres">
      <dgm:prSet presAssocID="{CE4D6E59-439B-48FD-8A06-99D8004600D8}" presName="Name0" presStyleCnt="0">
        <dgm:presLayoutVars>
          <dgm:dir/>
          <dgm:animLvl val="lvl"/>
          <dgm:resizeHandles val="exact"/>
        </dgm:presLayoutVars>
      </dgm:prSet>
      <dgm:spPr/>
    </dgm:pt>
    <dgm:pt modelId="{35A55339-5585-445E-B343-A4606C80BC7F}" type="pres">
      <dgm:prSet presAssocID="{BB9A1F9C-1205-4C89-9C30-990377CD1501}" presName="parTxOnly" presStyleLbl="node1" presStyleIdx="0" presStyleCnt="3" custScaleY="51175" custLinFactNeighborY="-17277">
        <dgm:presLayoutVars>
          <dgm:chMax val="0"/>
          <dgm:chPref val="0"/>
          <dgm:bulletEnabled val="1"/>
        </dgm:presLayoutVars>
      </dgm:prSet>
      <dgm:spPr/>
    </dgm:pt>
    <dgm:pt modelId="{0B47C195-7175-4693-9A33-8449058819BC}" type="pres">
      <dgm:prSet presAssocID="{A436ACBD-16E5-4E9E-9EE3-FAE12D030735}" presName="parTxOnlySpace" presStyleCnt="0"/>
      <dgm:spPr/>
    </dgm:pt>
    <dgm:pt modelId="{280AED5D-8FD6-4548-86BB-99BF8D7EECAC}" type="pres">
      <dgm:prSet presAssocID="{F4AD71AB-85A2-4F39-8E25-FC3BCD685C53}" presName="parTxOnly" presStyleLbl="node1" presStyleIdx="1" presStyleCnt="3" custScaleY="51175" custLinFactNeighborY="-17277">
        <dgm:presLayoutVars>
          <dgm:chMax val="0"/>
          <dgm:chPref val="0"/>
          <dgm:bulletEnabled val="1"/>
        </dgm:presLayoutVars>
      </dgm:prSet>
      <dgm:spPr/>
    </dgm:pt>
    <dgm:pt modelId="{8523A072-DA93-4F01-8D36-14167F571B2F}" type="pres">
      <dgm:prSet presAssocID="{9E141D30-1FA9-4CBF-9060-952D1FB5B072}" presName="parTxOnlySpace" presStyleCnt="0"/>
      <dgm:spPr/>
    </dgm:pt>
    <dgm:pt modelId="{91BB763B-D065-45D5-B3B1-16C0DF164971}" type="pres">
      <dgm:prSet presAssocID="{2CA1A56A-5457-415A-AF05-6688F826EA7F}" presName="parTxOnly" presStyleLbl="node1" presStyleIdx="2" presStyleCnt="3" custScaleY="51175" custLinFactNeighborY="-17277">
        <dgm:presLayoutVars>
          <dgm:chMax val="0"/>
          <dgm:chPref val="0"/>
          <dgm:bulletEnabled val="1"/>
        </dgm:presLayoutVars>
      </dgm:prSet>
      <dgm:spPr/>
    </dgm:pt>
  </dgm:ptLst>
  <dgm:cxnLst>
    <dgm:cxn modelId="{11AAA50F-1CD9-4699-AE48-168BAD9401B3}" type="presOf" srcId="{2CA1A56A-5457-415A-AF05-6688F826EA7F}" destId="{91BB763B-D065-45D5-B3B1-16C0DF164971}" srcOrd="0" destOrd="0" presId="urn:microsoft.com/office/officeart/2005/8/layout/chevron1"/>
    <dgm:cxn modelId="{DD659212-4911-46F6-BCCA-0EB8F9EBB5B8}" type="presOf" srcId="{BB9A1F9C-1205-4C89-9C30-990377CD1501}" destId="{35A55339-5585-445E-B343-A4606C80BC7F}" srcOrd="0" destOrd="0" presId="urn:microsoft.com/office/officeart/2005/8/layout/chevron1"/>
    <dgm:cxn modelId="{9223872D-C73E-4D17-AFB4-B829A4D071B2}" srcId="{CE4D6E59-439B-48FD-8A06-99D8004600D8}" destId="{BB9A1F9C-1205-4C89-9C30-990377CD1501}" srcOrd="0" destOrd="0" parTransId="{6C42D736-3548-498D-94F7-10B50B77F5EA}" sibTransId="{A436ACBD-16E5-4E9E-9EE3-FAE12D030735}"/>
    <dgm:cxn modelId="{58EC2A6D-CFD2-4D00-9603-1FB40556399A}" srcId="{CE4D6E59-439B-48FD-8A06-99D8004600D8}" destId="{F4AD71AB-85A2-4F39-8E25-FC3BCD685C53}" srcOrd="1" destOrd="0" parTransId="{8F8FD93C-BAA5-4E03-9CA6-AA5ABD2F48C9}" sibTransId="{9E141D30-1FA9-4CBF-9060-952D1FB5B072}"/>
    <dgm:cxn modelId="{BE6D6BB0-34FB-4B75-AF94-4C2AD7378F8C}" type="presOf" srcId="{F4AD71AB-85A2-4F39-8E25-FC3BCD685C53}" destId="{280AED5D-8FD6-4548-86BB-99BF8D7EECAC}" srcOrd="0" destOrd="0" presId="urn:microsoft.com/office/officeart/2005/8/layout/chevron1"/>
    <dgm:cxn modelId="{46F2D1D6-BDA4-4479-8D58-F3489C335633}" type="presOf" srcId="{CE4D6E59-439B-48FD-8A06-99D8004600D8}" destId="{E5312706-8870-4700-8766-AAE3266F4668}" srcOrd="0" destOrd="0" presId="urn:microsoft.com/office/officeart/2005/8/layout/chevron1"/>
    <dgm:cxn modelId="{7E3AC2F4-3601-4A8A-9BB0-93BA2F9BCDA3}" srcId="{CE4D6E59-439B-48FD-8A06-99D8004600D8}" destId="{2CA1A56A-5457-415A-AF05-6688F826EA7F}" srcOrd="2" destOrd="0" parTransId="{34DEEF63-AF21-4CDF-BBC7-B20A70A86DB3}" sibTransId="{72DBA672-CBF5-42EE-9CFA-098A1D96803A}"/>
    <dgm:cxn modelId="{C7EA378A-1735-41E0-B96D-7CC35E7FF1BF}" type="presParOf" srcId="{E5312706-8870-4700-8766-AAE3266F4668}" destId="{35A55339-5585-445E-B343-A4606C80BC7F}" srcOrd="0" destOrd="0" presId="urn:microsoft.com/office/officeart/2005/8/layout/chevron1"/>
    <dgm:cxn modelId="{400F13B2-551E-44F0-B31C-C4E30F596B09}" type="presParOf" srcId="{E5312706-8870-4700-8766-AAE3266F4668}" destId="{0B47C195-7175-4693-9A33-8449058819BC}" srcOrd="1" destOrd="0" presId="urn:microsoft.com/office/officeart/2005/8/layout/chevron1"/>
    <dgm:cxn modelId="{DD2A0BD7-7FD4-444F-8034-45B641D90DA9}" type="presParOf" srcId="{E5312706-8870-4700-8766-AAE3266F4668}" destId="{280AED5D-8FD6-4548-86BB-99BF8D7EECAC}" srcOrd="2" destOrd="0" presId="urn:microsoft.com/office/officeart/2005/8/layout/chevron1"/>
    <dgm:cxn modelId="{2AF03D7C-4518-4642-84A5-39E1F0BA2046}" type="presParOf" srcId="{E5312706-8870-4700-8766-AAE3266F4668}" destId="{8523A072-DA93-4F01-8D36-14167F571B2F}" srcOrd="3" destOrd="0" presId="urn:microsoft.com/office/officeart/2005/8/layout/chevron1"/>
    <dgm:cxn modelId="{49F1016D-53EA-4214-9E00-0AD76EA5D550}" type="presParOf" srcId="{E5312706-8870-4700-8766-AAE3266F4668}" destId="{91BB763B-D065-45D5-B3B1-16C0DF164971}"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A90E7-9425-460A-96C0-5B6EFFEDDFF9}"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A57FE773-C58A-4372-B419-C637D3AB13DC}">
      <dgm:prSet phldrT="[Text]" custT="1"/>
      <dgm:spPr>
        <a:solidFill>
          <a:srgbClr val="D17A0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3970" tIns="13970" rIns="13970" bIns="13970" numCol="1" spcCol="1270" anchor="ctr" anchorCtr="0"/>
        <a:lstStyle/>
        <a:p>
          <a:r>
            <a:rPr lang="en-US" altLang="zh-CN" sz="1100" kern="1200" dirty="0"/>
            <a:t>Hella </a:t>
          </a:r>
          <a:r>
            <a:rPr lang="en-US" altLang="zh-CN" sz="1100" kern="1200" dirty="0">
              <a:solidFill>
                <a:prstClr val="white"/>
              </a:solidFill>
              <a:latin typeface="Arial"/>
              <a:ea typeface="黑体" panose="02010609060101010101" pitchFamily="49" charset="-122"/>
              <a:cs typeface="+mn-cs"/>
            </a:rPr>
            <a:t>stock</a:t>
          </a:r>
          <a:r>
            <a:rPr lang="en-US" altLang="zh-CN" sz="1100" kern="1200" dirty="0"/>
            <a:t> affected</a:t>
          </a:r>
          <a:endParaRPr lang="zh-CN" altLang="en-US" sz="1100" kern="1200" dirty="0"/>
        </a:p>
      </dgm:t>
    </dgm:pt>
    <dgm:pt modelId="{8786669D-3881-468F-8B6F-1648431F5180}" type="parTrans" cxnId="{163CA4B2-BACC-435F-8741-CE21AFF31791}">
      <dgm:prSet/>
      <dgm:spPr/>
      <dgm:t>
        <a:bodyPr/>
        <a:lstStyle/>
        <a:p>
          <a:endParaRPr lang="zh-CN" altLang="en-US"/>
        </a:p>
      </dgm:t>
    </dgm:pt>
    <dgm:pt modelId="{B599DE35-EB03-4496-8724-9B7BC58B3F93}" type="sibTrans" cxnId="{163CA4B2-BACC-435F-8741-CE21AFF31791}">
      <dgm:prSet/>
      <dgm:spPr>
        <a:solidFill>
          <a:srgbClr val="FFC000"/>
        </a:solidFill>
      </dgm:spPr>
      <dgm:t>
        <a:bodyPr/>
        <a:lstStyle/>
        <a:p>
          <a:endParaRPr lang="zh-CN" altLang="en-US"/>
        </a:p>
      </dgm:t>
    </dgm:pt>
    <dgm:pt modelId="{0943637E-7403-4C8B-A1F8-88E35E693121}">
      <dgm:prSet phldrT="[Text]" custT="1"/>
      <dgm:spPr>
        <a:solidFill>
          <a:srgbClr val="D17A0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3970" tIns="13970" rIns="13970" bIns="13970" numCol="1" spcCol="1270" anchor="ctr" anchorCtr="0"/>
        <a:lstStyle/>
        <a:p>
          <a:r>
            <a:rPr lang="en-US" sz="1100" b="0" kern="1200" dirty="0">
              <a:latin typeface="Arial" panose="020B0604020202020204" pitchFamily="34" charset="0"/>
              <a:cs typeface="Arial" panose="020B0604020202020204" pitchFamily="34" charset="0"/>
            </a:rPr>
            <a:t>On the </a:t>
          </a:r>
          <a:r>
            <a:rPr lang="en-US"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way</a:t>
          </a:r>
          <a:r>
            <a:rPr lang="en-US" sz="1100" b="0" kern="1200" dirty="0">
              <a:latin typeface="Arial" panose="020B0604020202020204" pitchFamily="34" charset="0"/>
              <a:cs typeface="Arial" panose="020B0604020202020204" pitchFamily="34" charset="0"/>
            </a:rPr>
            <a:t> </a:t>
          </a:r>
          <a:r>
            <a:rPr lang="en-US"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to</a:t>
          </a:r>
          <a:r>
            <a:rPr lang="en-US" sz="1100" b="0" kern="1200" dirty="0">
              <a:latin typeface="Arial" panose="020B0604020202020204" pitchFamily="34" charset="0"/>
              <a:cs typeface="Arial" panose="020B0604020202020204" pitchFamily="34" charset="0"/>
            </a:rPr>
            <a:t> HELLA affected </a:t>
          </a:r>
          <a:endParaRPr lang="zh-CN" altLang="en-US" sz="1100" b="0" kern="1200" dirty="0">
            <a:latin typeface="Arial" panose="020B0604020202020204" pitchFamily="34" charset="0"/>
            <a:cs typeface="Arial" panose="020B0604020202020204" pitchFamily="34" charset="0"/>
          </a:endParaRPr>
        </a:p>
      </dgm:t>
    </dgm:pt>
    <dgm:pt modelId="{B41033A3-EF20-412B-B64E-540788A421D0}" type="parTrans" cxnId="{4B5C4A29-7627-46C7-8A8D-ED2936064781}">
      <dgm:prSet/>
      <dgm:spPr/>
      <dgm:t>
        <a:bodyPr/>
        <a:lstStyle/>
        <a:p>
          <a:endParaRPr lang="zh-CN" altLang="en-US"/>
        </a:p>
      </dgm:t>
    </dgm:pt>
    <dgm:pt modelId="{70A43507-E704-4E7E-97E7-BAAC86FCE4D9}" type="sibTrans" cxnId="{4B5C4A29-7627-46C7-8A8D-ED2936064781}">
      <dgm:prSet custT="1"/>
      <dgm:spPr>
        <a:solidFill>
          <a:srgbClr val="FFC000"/>
        </a:solidFill>
        <a:ln>
          <a:noFill/>
        </a:ln>
        <a:effectLst/>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zh-CN" altLang="en-US" sz="700" kern="1200">
            <a:solidFill>
              <a:prstClr val="white"/>
            </a:solidFill>
            <a:latin typeface="Arial"/>
            <a:ea typeface="黑体" panose="02010609060101010101" pitchFamily="49" charset="-122"/>
            <a:cs typeface="+mn-cs"/>
          </a:endParaRPr>
        </a:p>
      </dgm:t>
    </dgm:pt>
    <dgm:pt modelId="{EDAEF982-38E4-4A86-8571-62A20BB0344E}">
      <dgm:prSet phldrT="[Text]" custT="1"/>
      <dgm:spPr>
        <a:solidFill>
          <a:srgbClr val="D17A0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3970" tIns="13970" rIns="13970" bIns="13970" numCol="1" spcCol="1270" anchor="ctr" anchorCtr="0"/>
        <a:lstStyle/>
        <a:p>
          <a:r>
            <a:rPr lang="en-US" altLang="zh-CN"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Potential</a:t>
          </a:r>
          <a:r>
            <a:rPr lang="en-US" altLang="zh-CN" sz="1100" kern="1200" dirty="0">
              <a:latin typeface="Arial" panose="020B0604020202020204" pitchFamily="34" charset="0"/>
              <a:cs typeface="Arial" panose="020B0604020202020204" pitchFamily="34" charset="0"/>
            </a:rPr>
            <a:t> affected</a:t>
          </a:r>
          <a:endParaRPr lang="zh-CN" altLang="en-US" sz="1100" kern="1200" dirty="0">
            <a:latin typeface="Arial" panose="020B0604020202020204" pitchFamily="34" charset="0"/>
            <a:cs typeface="Arial" panose="020B0604020202020204" pitchFamily="34" charset="0"/>
          </a:endParaRPr>
        </a:p>
      </dgm:t>
    </dgm:pt>
    <dgm:pt modelId="{E8CCD0B1-8389-4C77-9391-BBE86F9CEE3E}" type="parTrans" cxnId="{8F30AC9A-CD50-42DD-8A38-635CD7D6C6A3}">
      <dgm:prSet/>
      <dgm:spPr/>
      <dgm:t>
        <a:bodyPr/>
        <a:lstStyle/>
        <a:p>
          <a:endParaRPr lang="zh-CN" altLang="en-US"/>
        </a:p>
      </dgm:t>
    </dgm:pt>
    <dgm:pt modelId="{4FE585CC-BD5F-4F28-A5DF-197607830AE7}" type="sibTrans" cxnId="{8F30AC9A-CD50-42DD-8A38-635CD7D6C6A3}">
      <dgm:prSet/>
      <dgm:spPr/>
      <dgm:t>
        <a:bodyPr/>
        <a:lstStyle/>
        <a:p>
          <a:endParaRPr lang="zh-CN" altLang="en-US"/>
        </a:p>
      </dgm:t>
    </dgm:pt>
    <dgm:pt modelId="{FA7F9A71-58E3-48FC-9E1F-823158CA5117}">
      <dgm:prSet phldrT="[Text]" custT="1"/>
      <dgm:spPr>
        <a:solidFill>
          <a:srgbClr val="D17A0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3970" tIns="13970" rIns="13970" bIns="13970" numCol="1" spcCol="1270" anchor="ctr" anchorCtr="0"/>
        <a:lstStyle/>
        <a:p>
          <a:r>
            <a:rPr lang="en-US" altLang="zh-CN" sz="1100" kern="1200" dirty="0">
              <a:latin typeface="Arial" panose="020B0604020202020204" pitchFamily="34" charset="0"/>
              <a:cs typeface="Arial" panose="020B0604020202020204" pitchFamily="34" charset="0"/>
            </a:rPr>
            <a:t>Hella </a:t>
          </a:r>
          <a:r>
            <a:rPr lang="en-US" altLang="zh-CN"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stock</a:t>
          </a:r>
          <a:r>
            <a:rPr lang="en-US" altLang="zh-CN" sz="1100" kern="1200" dirty="0">
              <a:latin typeface="Arial" panose="020B0604020202020204" pitchFamily="34" charset="0"/>
              <a:cs typeface="Arial" panose="020B0604020202020204" pitchFamily="34" charset="0"/>
            </a:rPr>
            <a:t> </a:t>
          </a:r>
          <a:r>
            <a:rPr lang="en-US" altLang="zh-CN"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supplier</a:t>
          </a:r>
          <a:r>
            <a:rPr lang="en-US" altLang="zh-CN" sz="1100" kern="1200" dirty="0">
              <a:latin typeface="Arial" panose="020B0604020202020204" pitchFamily="34" charset="0"/>
              <a:cs typeface="Arial" panose="020B0604020202020204" pitchFamily="34" charset="0"/>
            </a:rPr>
            <a:t> </a:t>
          </a:r>
          <a:r>
            <a:rPr lang="en-US" altLang="zh-CN"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responsible</a:t>
          </a:r>
          <a:endParaRPr lang="zh-CN" altLang="en-US" sz="1100" kern="1200" dirty="0">
            <a:solidFill>
              <a:prstClr val="white"/>
            </a:solidFill>
            <a:latin typeface="Arial" panose="020B0604020202020204" pitchFamily="34" charset="0"/>
            <a:ea typeface="黑体" panose="02010609060101010101" pitchFamily="49" charset="-122"/>
            <a:cs typeface="Arial" panose="020B0604020202020204" pitchFamily="34" charset="0"/>
          </a:endParaRPr>
        </a:p>
      </dgm:t>
    </dgm:pt>
    <dgm:pt modelId="{739030D3-ADAF-40CE-9A9A-F2D263CD75CE}" type="parTrans" cxnId="{5ECDC52B-8479-47EA-806F-1FC5F0BA3A42}">
      <dgm:prSet/>
      <dgm:spPr/>
      <dgm:t>
        <a:bodyPr/>
        <a:lstStyle/>
        <a:p>
          <a:endParaRPr lang="zh-CN" altLang="en-US"/>
        </a:p>
      </dgm:t>
    </dgm:pt>
    <dgm:pt modelId="{7928C2EC-AEAB-4F06-9C66-7EE881948257}" type="sibTrans" cxnId="{5ECDC52B-8479-47EA-806F-1FC5F0BA3A42}">
      <dgm:prSet custT="1"/>
      <dgm:spPr>
        <a:solidFill>
          <a:srgbClr val="FFC000"/>
        </a:solidFill>
        <a:ln>
          <a:noFill/>
        </a:ln>
        <a:effectLst/>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zh-CN" altLang="en-US" sz="700" kern="1200">
            <a:solidFill>
              <a:prstClr val="white"/>
            </a:solidFill>
            <a:latin typeface="Arial"/>
            <a:ea typeface="黑体" panose="02010609060101010101" pitchFamily="49" charset="-122"/>
            <a:cs typeface="+mn-cs"/>
          </a:endParaRPr>
        </a:p>
      </dgm:t>
    </dgm:pt>
    <dgm:pt modelId="{D972753D-ADCD-432F-940A-BE1FEA6CEDF9}">
      <dgm:prSet phldrT="[Text]" custT="1"/>
      <dgm:spPr>
        <a:solidFill>
          <a:srgbClr val="D17A0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3970" tIns="13970" rIns="13970" bIns="13970" numCol="1" spcCol="1270" anchor="ctr" anchorCtr="0"/>
        <a:lstStyle/>
        <a:p>
          <a:r>
            <a:rPr lang="en-US" altLang="zh-CN" sz="1100" kern="1200" dirty="0">
              <a:latin typeface="Arial" panose="020B0604020202020204" pitchFamily="34" charset="0"/>
              <a:cs typeface="Arial" panose="020B0604020202020204" pitchFamily="34" charset="0"/>
            </a:rPr>
            <a:t>Supplier </a:t>
          </a:r>
          <a:r>
            <a:rPr lang="en-US" altLang="zh-CN"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stock</a:t>
          </a:r>
          <a:r>
            <a:rPr lang="en-US" altLang="zh-CN" sz="1100" kern="1200" dirty="0">
              <a:latin typeface="Arial" panose="020B0604020202020204" pitchFamily="34" charset="0"/>
              <a:cs typeface="Arial" panose="020B0604020202020204" pitchFamily="34" charset="0"/>
            </a:rPr>
            <a:t> affected</a:t>
          </a:r>
          <a:endParaRPr lang="zh-CN" altLang="en-US" sz="1100" kern="1200" dirty="0">
            <a:latin typeface="Arial" panose="020B0604020202020204" pitchFamily="34" charset="0"/>
            <a:cs typeface="Arial" panose="020B0604020202020204" pitchFamily="34" charset="0"/>
          </a:endParaRPr>
        </a:p>
      </dgm:t>
    </dgm:pt>
    <dgm:pt modelId="{E70CC2C2-82E7-47DB-B0B6-D0ADD880D8E1}" type="parTrans" cxnId="{7468EBF3-C174-4FA6-924D-294AD6A28F43}">
      <dgm:prSet/>
      <dgm:spPr/>
      <dgm:t>
        <a:bodyPr/>
        <a:lstStyle/>
        <a:p>
          <a:endParaRPr lang="zh-CN" altLang="en-US"/>
        </a:p>
      </dgm:t>
    </dgm:pt>
    <dgm:pt modelId="{403BF0E2-9CDB-472D-BB34-E04D6994CAB7}" type="sibTrans" cxnId="{7468EBF3-C174-4FA6-924D-294AD6A28F43}">
      <dgm:prSet custT="1"/>
      <dgm:spPr>
        <a:solidFill>
          <a:srgbClr val="FFC000"/>
        </a:solidFill>
        <a:ln>
          <a:noFill/>
        </a:ln>
        <a:effectLst/>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zh-CN" altLang="en-US" sz="700" kern="1200">
            <a:solidFill>
              <a:prstClr val="white"/>
            </a:solidFill>
            <a:latin typeface="Arial"/>
            <a:ea typeface="黑体" panose="02010609060101010101" pitchFamily="49" charset="-122"/>
            <a:cs typeface="+mn-cs"/>
          </a:endParaRPr>
        </a:p>
      </dgm:t>
    </dgm:pt>
    <dgm:pt modelId="{000B0FBB-0042-4314-8A2B-707D0574E137}" type="pres">
      <dgm:prSet presAssocID="{1F2A90E7-9425-460A-96C0-5B6EFFEDDFF9}" presName="linearFlow" presStyleCnt="0">
        <dgm:presLayoutVars>
          <dgm:dir/>
          <dgm:resizeHandles val="exact"/>
        </dgm:presLayoutVars>
      </dgm:prSet>
      <dgm:spPr/>
    </dgm:pt>
    <dgm:pt modelId="{8C623BFA-1F60-41B5-AD1E-6D8F9B513490}" type="pres">
      <dgm:prSet presAssocID="{A57FE773-C58A-4372-B419-C637D3AB13DC}" presName="node" presStyleLbl="node1" presStyleIdx="0" presStyleCnt="5">
        <dgm:presLayoutVars>
          <dgm:bulletEnabled val="1"/>
        </dgm:presLayoutVars>
      </dgm:prSet>
      <dgm:spPr>
        <a:xfrm>
          <a:off x="6764" y="117360"/>
          <a:ext cx="913799" cy="913799"/>
        </a:xfrm>
        <a:prstGeom prst="ellipse">
          <a:avLst/>
        </a:prstGeom>
      </dgm:spPr>
    </dgm:pt>
    <dgm:pt modelId="{7AB3A322-809E-401F-A110-6C4B5236B75C}" type="pres">
      <dgm:prSet presAssocID="{B599DE35-EB03-4496-8724-9B7BC58B3F93}" presName="spacerL" presStyleCnt="0"/>
      <dgm:spPr/>
    </dgm:pt>
    <dgm:pt modelId="{624D55E2-17E2-4B5E-8864-F6191B3B2866}" type="pres">
      <dgm:prSet presAssocID="{B599DE35-EB03-4496-8724-9B7BC58B3F93}" presName="sibTrans" presStyleLbl="sibTrans2D1" presStyleIdx="0" presStyleCnt="4"/>
      <dgm:spPr/>
    </dgm:pt>
    <dgm:pt modelId="{CA91E9CB-5D52-4C30-A04A-596D0A957F7A}" type="pres">
      <dgm:prSet presAssocID="{B599DE35-EB03-4496-8724-9B7BC58B3F93}" presName="spacerR" presStyleCnt="0"/>
      <dgm:spPr/>
    </dgm:pt>
    <dgm:pt modelId="{C25E5789-6C62-44E1-ACEE-C5065E73AE6B}" type="pres">
      <dgm:prSet presAssocID="{0943637E-7403-4C8B-A1F8-88E35E693121}" presName="node" presStyleLbl="node1" presStyleIdx="1" presStyleCnt="5">
        <dgm:presLayoutVars>
          <dgm:bulletEnabled val="1"/>
        </dgm:presLayoutVars>
      </dgm:prSet>
      <dgm:spPr>
        <a:xfrm>
          <a:off x="1598969" y="117360"/>
          <a:ext cx="913799" cy="913799"/>
        </a:xfrm>
        <a:prstGeom prst="ellipse">
          <a:avLst/>
        </a:prstGeom>
      </dgm:spPr>
    </dgm:pt>
    <dgm:pt modelId="{9C1E9C47-3886-49D2-B251-28BA6BFE3587}" type="pres">
      <dgm:prSet presAssocID="{70A43507-E704-4E7E-97E7-BAAC86FCE4D9}" presName="spacerL" presStyleCnt="0"/>
      <dgm:spPr/>
    </dgm:pt>
    <dgm:pt modelId="{2DF27AB5-30B1-4755-BBF1-E0AF62E0729F}" type="pres">
      <dgm:prSet presAssocID="{70A43507-E704-4E7E-97E7-BAAC86FCE4D9}" presName="sibTrans" presStyleLbl="sibTrans2D1" presStyleIdx="1" presStyleCnt="4"/>
      <dgm:spPr>
        <a:xfrm>
          <a:off x="2586970" y="309258"/>
          <a:ext cx="530003" cy="530003"/>
        </a:xfrm>
        <a:prstGeom prst="mathPlus">
          <a:avLst/>
        </a:prstGeom>
      </dgm:spPr>
    </dgm:pt>
    <dgm:pt modelId="{DFD8AA1B-28C0-4A6B-9DFA-201D33E43C77}" type="pres">
      <dgm:prSet presAssocID="{70A43507-E704-4E7E-97E7-BAAC86FCE4D9}" presName="spacerR" presStyleCnt="0"/>
      <dgm:spPr/>
    </dgm:pt>
    <dgm:pt modelId="{53EFF7C7-A82F-4756-A2BC-882502722FE0}" type="pres">
      <dgm:prSet presAssocID="{FA7F9A71-58E3-48FC-9E1F-823158CA5117}" presName="node" presStyleLbl="node1" presStyleIdx="2" presStyleCnt="5">
        <dgm:presLayoutVars>
          <dgm:bulletEnabled val="1"/>
        </dgm:presLayoutVars>
      </dgm:prSet>
      <dgm:spPr>
        <a:xfrm>
          <a:off x="3191174" y="117360"/>
          <a:ext cx="913799" cy="913799"/>
        </a:xfrm>
        <a:prstGeom prst="ellipse">
          <a:avLst/>
        </a:prstGeom>
      </dgm:spPr>
    </dgm:pt>
    <dgm:pt modelId="{80293C96-EEE7-4CA5-8130-0E4F6DF47A22}" type="pres">
      <dgm:prSet presAssocID="{7928C2EC-AEAB-4F06-9C66-7EE881948257}" presName="spacerL" presStyleCnt="0"/>
      <dgm:spPr/>
    </dgm:pt>
    <dgm:pt modelId="{FDB886EE-E244-4EE7-9F38-BC7C96880C03}" type="pres">
      <dgm:prSet presAssocID="{7928C2EC-AEAB-4F06-9C66-7EE881948257}" presName="sibTrans" presStyleLbl="sibTrans2D1" presStyleIdx="2" presStyleCnt="4"/>
      <dgm:spPr>
        <a:xfrm>
          <a:off x="4179175" y="309258"/>
          <a:ext cx="530003" cy="530003"/>
        </a:xfrm>
        <a:prstGeom prst="mathPlus">
          <a:avLst/>
        </a:prstGeom>
      </dgm:spPr>
    </dgm:pt>
    <dgm:pt modelId="{8595425B-6F9E-4085-9B1C-814F7E6149EB}" type="pres">
      <dgm:prSet presAssocID="{7928C2EC-AEAB-4F06-9C66-7EE881948257}" presName="spacerR" presStyleCnt="0"/>
      <dgm:spPr/>
    </dgm:pt>
    <dgm:pt modelId="{5316DA3D-B64C-43B8-B17D-76EA75C11FE8}" type="pres">
      <dgm:prSet presAssocID="{D972753D-ADCD-432F-940A-BE1FEA6CEDF9}" presName="node" presStyleLbl="node1" presStyleIdx="3" presStyleCnt="5">
        <dgm:presLayoutVars>
          <dgm:bulletEnabled val="1"/>
        </dgm:presLayoutVars>
      </dgm:prSet>
      <dgm:spPr>
        <a:xfrm>
          <a:off x="4783379" y="117360"/>
          <a:ext cx="913799" cy="913799"/>
        </a:xfrm>
        <a:prstGeom prst="ellipse">
          <a:avLst/>
        </a:prstGeom>
      </dgm:spPr>
    </dgm:pt>
    <dgm:pt modelId="{D3FE9881-0F63-4853-83B3-71EF2127ADE0}" type="pres">
      <dgm:prSet presAssocID="{403BF0E2-9CDB-472D-BB34-E04D6994CAB7}" presName="spacerL" presStyleCnt="0"/>
      <dgm:spPr/>
    </dgm:pt>
    <dgm:pt modelId="{734163F9-DE8C-4E76-915D-3626B1FFE77B}" type="pres">
      <dgm:prSet presAssocID="{403BF0E2-9CDB-472D-BB34-E04D6994CAB7}" presName="sibTrans" presStyleLbl="sibTrans2D1" presStyleIdx="3" presStyleCnt="4"/>
      <dgm:spPr>
        <a:xfrm>
          <a:off x="5771379" y="309258"/>
          <a:ext cx="530003" cy="530003"/>
        </a:xfrm>
        <a:prstGeom prst="mathEqual">
          <a:avLst/>
        </a:prstGeom>
      </dgm:spPr>
    </dgm:pt>
    <dgm:pt modelId="{C69CCADE-1CD0-4DDB-9B3C-FD9758DF3345}" type="pres">
      <dgm:prSet presAssocID="{403BF0E2-9CDB-472D-BB34-E04D6994CAB7}" presName="spacerR" presStyleCnt="0"/>
      <dgm:spPr/>
    </dgm:pt>
    <dgm:pt modelId="{EF708785-8D97-40AE-8B32-A4086D2E7BC7}" type="pres">
      <dgm:prSet presAssocID="{EDAEF982-38E4-4A86-8571-62A20BB0344E}" presName="node" presStyleLbl="node1" presStyleIdx="4" presStyleCnt="5">
        <dgm:presLayoutVars>
          <dgm:bulletEnabled val="1"/>
        </dgm:presLayoutVars>
      </dgm:prSet>
      <dgm:spPr>
        <a:xfrm>
          <a:off x="6375584" y="117360"/>
          <a:ext cx="913799" cy="913799"/>
        </a:xfrm>
        <a:prstGeom prst="ellipse">
          <a:avLst/>
        </a:prstGeom>
      </dgm:spPr>
    </dgm:pt>
  </dgm:ptLst>
  <dgm:cxnLst>
    <dgm:cxn modelId="{79ADE20A-0B4F-4707-AD7F-71E1B3140460}" type="presOf" srcId="{0943637E-7403-4C8B-A1F8-88E35E693121}" destId="{C25E5789-6C62-44E1-ACEE-C5065E73AE6B}" srcOrd="0" destOrd="0" presId="urn:microsoft.com/office/officeart/2005/8/layout/equation1"/>
    <dgm:cxn modelId="{4B5C4A29-7627-46C7-8A8D-ED2936064781}" srcId="{1F2A90E7-9425-460A-96C0-5B6EFFEDDFF9}" destId="{0943637E-7403-4C8B-A1F8-88E35E693121}" srcOrd="1" destOrd="0" parTransId="{B41033A3-EF20-412B-B64E-540788A421D0}" sibTransId="{70A43507-E704-4E7E-97E7-BAAC86FCE4D9}"/>
    <dgm:cxn modelId="{5ECDC52B-8479-47EA-806F-1FC5F0BA3A42}" srcId="{1F2A90E7-9425-460A-96C0-5B6EFFEDDFF9}" destId="{FA7F9A71-58E3-48FC-9E1F-823158CA5117}" srcOrd="2" destOrd="0" parTransId="{739030D3-ADAF-40CE-9A9A-F2D263CD75CE}" sibTransId="{7928C2EC-AEAB-4F06-9C66-7EE881948257}"/>
    <dgm:cxn modelId="{9253D45F-0FA6-4D9C-9F48-3D2BE3B9CFA7}" type="presOf" srcId="{7928C2EC-AEAB-4F06-9C66-7EE881948257}" destId="{FDB886EE-E244-4EE7-9F38-BC7C96880C03}" srcOrd="0" destOrd="0" presId="urn:microsoft.com/office/officeart/2005/8/layout/equation1"/>
    <dgm:cxn modelId="{51F3B18D-EFB7-463A-BD1E-EBD102122BCE}" type="presOf" srcId="{403BF0E2-9CDB-472D-BB34-E04D6994CAB7}" destId="{734163F9-DE8C-4E76-915D-3626B1FFE77B}" srcOrd="0" destOrd="0" presId="urn:microsoft.com/office/officeart/2005/8/layout/equation1"/>
    <dgm:cxn modelId="{8F30AC9A-CD50-42DD-8A38-635CD7D6C6A3}" srcId="{1F2A90E7-9425-460A-96C0-5B6EFFEDDFF9}" destId="{EDAEF982-38E4-4A86-8571-62A20BB0344E}" srcOrd="4" destOrd="0" parTransId="{E8CCD0B1-8389-4C77-9391-BBE86F9CEE3E}" sibTransId="{4FE585CC-BD5F-4F28-A5DF-197607830AE7}"/>
    <dgm:cxn modelId="{3688D29F-992A-46E4-8A3F-911D39E02DEE}" type="presOf" srcId="{A57FE773-C58A-4372-B419-C637D3AB13DC}" destId="{8C623BFA-1F60-41B5-AD1E-6D8F9B513490}" srcOrd="0" destOrd="0" presId="urn:microsoft.com/office/officeart/2005/8/layout/equation1"/>
    <dgm:cxn modelId="{FB1E6AA7-1AB4-41CE-B08B-7F54F274C306}" type="presOf" srcId="{1F2A90E7-9425-460A-96C0-5B6EFFEDDFF9}" destId="{000B0FBB-0042-4314-8A2B-707D0574E137}" srcOrd="0" destOrd="0" presId="urn:microsoft.com/office/officeart/2005/8/layout/equation1"/>
    <dgm:cxn modelId="{5A625FA8-7D7F-47D6-8D37-26F8DCFB82ED}" type="presOf" srcId="{D972753D-ADCD-432F-940A-BE1FEA6CEDF9}" destId="{5316DA3D-B64C-43B8-B17D-76EA75C11FE8}" srcOrd="0" destOrd="0" presId="urn:microsoft.com/office/officeart/2005/8/layout/equation1"/>
    <dgm:cxn modelId="{163CA4B2-BACC-435F-8741-CE21AFF31791}" srcId="{1F2A90E7-9425-460A-96C0-5B6EFFEDDFF9}" destId="{A57FE773-C58A-4372-B419-C637D3AB13DC}" srcOrd="0" destOrd="0" parTransId="{8786669D-3881-468F-8B6F-1648431F5180}" sibTransId="{B599DE35-EB03-4496-8724-9B7BC58B3F93}"/>
    <dgm:cxn modelId="{1BDF42BD-5B6A-406A-A476-BF98BBA9F32E}" type="presOf" srcId="{EDAEF982-38E4-4A86-8571-62A20BB0344E}" destId="{EF708785-8D97-40AE-8B32-A4086D2E7BC7}" srcOrd="0" destOrd="0" presId="urn:microsoft.com/office/officeart/2005/8/layout/equation1"/>
    <dgm:cxn modelId="{DC7F59C8-3500-48A4-BF58-799441778099}" type="presOf" srcId="{FA7F9A71-58E3-48FC-9E1F-823158CA5117}" destId="{53EFF7C7-A82F-4756-A2BC-882502722FE0}" srcOrd="0" destOrd="0" presId="urn:microsoft.com/office/officeart/2005/8/layout/equation1"/>
    <dgm:cxn modelId="{0736A1CC-A86E-44ED-99E1-4B8CB96BBD52}" type="presOf" srcId="{B599DE35-EB03-4496-8724-9B7BC58B3F93}" destId="{624D55E2-17E2-4B5E-8864-F6191B3B2866}" srcOrd="0" destOrd="0" presId="urn:microsoft.com/office/officeart/2005/8/layout/equation1"/>
    <dgm:cxn modelId="{DC4184DD-0088-4F42-8A4C-2DB6CDEEC508}" type="presOf" srcId="{70A43507-E704-4E7E-97E7-BAAC86FCE4D9}" destId="{2DF27AB5-30B1-4755-BBF1-E0AF62E0729F}" srcOrd="0" destOrd="0" presId="urn:microsoft.com/office/officeart/2005/8/layout/equation1"/>
    <dgm:cxn modelId="{7468EBF3-C174-4FA6-924D-294AD6A28F43}" srcId="{1F2A90E7-9425-460A-96C0-5B6EFFEDDFF9}" destId="{D972753D-ADCD-432F-940A-BE1FEA6CEDF9}" srcOrd="3" destOrd="0" parTransId="{E70CC2C2-82E7-47DB-B0B6-D0ADD880D8E1}" sibTransId="{403BF0E2-9CDB-472D-BB34-E04D6994CAB7}"/>
    <dgm:cxn modelId="{28CCA45D-73F4-48D9-A230-7856386228FF}" type="presParOf" srcId="{000B0FBB-0042-4314-8A2B-707D0574E137}" destId="{8C623BFA-1F60-41B5-AD1E-6D8F9B513490}" srcOrd="0" destOrd="0" presId="urn:microsoft.com/office/officeart/2005/8/layout/equation1"/>
    <dgm:cxn modelId="{AD6087BB-B096-4556-9AC9-9C4DADA83215}" type="presParOf" srcId="{000B0FBB-0042-4314-8A2B-707D0574E137}" destId="{7AB3A322-809E-401F-A110-6C4B5236B75C}" srcOrd="1" destOrd="0" presId="urn:microsoft.com/office/officeart/2005/8/layout/equation1"/>
    <dgm:cxn modelId="{95835403-A72D-4E18-9F80-9B6EEAC836A7}" type="presParOf" srcId="{000B0FBB-0042-4314-8A2B-707D0574E137}" destId="{624D55E2-17E2-4B5E-8864-F6191B3B2866}" srcOrd="2" destOrd="0" presId="urn:microsoft.com/office/officeart/2005/8/layout/equation1"/>
    <dgm:cxn modelId="{12158A22-89B2-41CB-BD9B-CC507213635A}" type="presParOf" srcId="{000B0FBB-0042-4314-8A2B-707D0574E137}" destId="{CA91E9CB-5D52-4C30-A04A-596D0A957F7A}" srcOrd="3" destOrd="0" presId="urn:microsoft.com/office/officeart/2005/8/layout/equation1"/>
    <dgm:cxn modelId="{5FFFE342-C0CE-4ED7-B42C-E5C8296340CE}" type="presParOf" srcId="{000B0FBB-0042-4314-8A2B-707D0574E137}" destId="{C25E5789-6C62-44E1-ACEE-C5065E73AE6B}" srcOrd="4" destOrd="0" presId="urn:microsoft.com/office/officeart/2005/8/layout/equation1"/>
    <dgm:cxn modelId="{0C681909-F9AB-44B3-8CF4-2126EDC3CC47}" type="presParOf" srcId="{000B0FBB-0042-4314-8A2B-707D0574E137}" destId="{9C1E9C47-3886-49D2-B251-28BA6BFE3587}" srcOrd="5" destOrd="0" presId="urn:microsoft.com/office/officeart/2005/8/layout/equation1"/>
    <dgm:cxn modelId="{40522B81-8788-4391-9422-B8720973EEA7}" type="presParOf" srcId="{000B0FBB-0042-4314-8A2B-707D0574E137}" destId="{2DF27AB5-30B1-4755-BBF1-E0AF62E0729F}" srcOrd="6" destOrd="0" presId="urn:microsoft.com/office/officeart/2005/8/layout/equation1"/>
    <dgm:cxn modelId="{B875EA25-F115-478E-B177-BE3D98A46AD0}" type="presParOf" srcId="{000B0FBB-0042-4314-8A2B-707D0574E137}" destId="{DFD8AA1B-28C0-4A6B-9DFA-201D33E43C77}" srcOrd="7" destOrd="0" presId="urn:microsoft.com/office/officeart/2005/8/layout/equation1"/>
    <dgm:cxn modelId="{B030E0B1-0D61-41AA-97BE-11B3E4A2DF4C}" type="presParOf" srcId="{000B0FBB-0042-4314-8A2B-707D0574E137}" destId="{53EFF7C7-A82F-4756-A2BC-882502722FE0}" srcOrd="8" destOrd="0" presId="urn:microsoft.com/office/officeart/2005/8/layout/equation1"/>
    <dgm:cxn modelId="{3DA637FD-DFCB-4550-87A1-7A73E9CFC544}" type="presParOf" srcId="{000B0FBB-0042-4314-8A2B-707D0574E137}" destId="{80293C96-EEE7-4CA5-8130-0E4F6DF47A22}" srcOrd="9" destOrd="0" presId="urn:microsoft.com/office/officeart/2005/8/layout/equation1"/>
    <dgm:cxn modelId="{082780A8-30CE-4E2A-B9B0-9DBB349B79B4}" type="presParOf" srcId="{000B0FBB-0042-4314-8A2B-707D0574E137}" destId="{FDB886EE-E244-4EE7-9F38-BC7C96880C03}" srcOrd="10" destOrd="0" presId="urn:microsoft.com/office/officeart/2005/8/layout/equation1"/>
    <dgm:cxn modelId="{88B025B8-4570-4FF6-BC0B-96601B1D6FAF}" type="presParOf" srcId="{000B0FBB-0042-4314-8A2B-707D0574E137}" destId="{8595425B-6F9E-4085-9B1C-814F7E6149EB}" srcOrd="11" destOrd="0" presId="urn:microsoft.com/office/officeart/2005/8/layout/equation1"/>
    <dgm:cxn modelId="{79B761EF-8F24-4CBF-BC0A-CAAA05503AEC}" type="presParOf" srcId="{000B0FBB-0042-4314-8A2B-707D0574E137}" destId="{5316DA3D-B64C-43B8-B17D-76EA75C11FE8}" srcOrd="12" destOrd="0" presId="urn:microsoft.com/office/officeart/2005/8/layout/equation1"/>
    <dgm:cxn modelId="{CA17791D-D649-480D-BAA0-5765D6DB963F}" type="presParOf" srcId="{000B0FBB-0042-4314-8A2B-707D0574E137}" destId="{D3FE9881-0F63-4853-83B3-71EF2127ADE0}" srcOrd="13" destOrd="0" presId="urn:microsoft.com/office/officeart/2005/8/layout/equation1"/>
    <dgm:cxn modelId="{29CA2842-E4B8-4B69-AA3C-B1CF1D3AE4F6}" type="presParOf" srcId="{000B0FBB-0042-4314-8A2B-707D0574E137}" destId="{734163F9-DE8C-4E76-915D-3626B1FFE77B}" srcOrd="14" destOrd="0" presId="urn:microsoft.com/office/officeart/2005/8/layout/equation1"/>
    <dgm:cxn modelId="{09B0FEA7-C89A-40E7-93E4-45ADAA9792B7}" type="presParOf" srcId="{000B0FBB-0042-4314-8A2B-707D0574E137}" destId="{C69CCADE-1CD0-4DDB-9B3C-FD9758DF3345}" srcOrd="15" destOrd="0" presId="urn:microsoft.com/office/officeart/2005/8/layout/equation1"/>
    <dgm:cxn modelId="{CD2B9269-5BF2-4CAA-A740-B081C9E7DA7B}" type="presParOf" srcId="{000B0FBB-0042-4314-8A2B-707D0574E137}" destId="{EF708785-8D97-40AE-8B32-A4086D2E7BC7}" srcOrd="16"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55339-5585-445E-B343-A4606C80BC7F}">
      <dsp:nvSpPr>
        <dsp:cNvPr id="0" name=""/>
        <dsp:cNvSpPr/>
      </dsp:nvSpPr>
      <dsp:spPr>
        <a:xfrm>
          <a:off x="1946" y="0"/>
          <a:ext cx="2371922" cy="48553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altLang="zh-CN" sz="1100" kern="1200" dirty="0"/>
            <a:t>Affected period</a:t>
          </a:r>
        </a:p>
        <a:p>
          <a:pPr marL="0" lvl="0" indent="0" algn="ctr" defTabSz="488950">
            <a:lnSpc>
              <a:spcPct val="90000"/>
            </a:lnSpc>
            <a:spcBef>
              <a:spcPct val="0"/>
            </a:spcBef>
            <a:spcAft>
              <a:spcPct val="35000"/>
            </a:spcAft>
            <a:buNone/>
          </a:pPr>
          <a:r>
            <a:rPr lang="zh-CN" altLang="en-US" sz="1100" kern="1200" dirty="0"/>
            <a:t>受影响的时段</a:t>
          </a:r>
        </a:p>
      </dsp:txBody>
      <dsp:txXfrm>
        <a:off x="244712" y="0"/>
        <a:ext cx="1886390" cy="485532"/>
      </dsp:txXfrm>
    </dsp:sp>
    <dsp:sp modelId="{280AED5D-8FD6-4548-86BB-99BF8D7EECAC}">
      <dsp:nvSpPr>
        <dsp:cNvPr id="0" name=""/>
        <dsp:cNvSpPr/>
      </dsp:nvSpPr>
      <dsp:spPr>
        <a:xfrm>
          <a:off x="2136676" y="0"/>
          <a:ext cx="2371922" cy="48553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altLang="zh-CN" sz="1100" kern="1200" dirty="0"/>
            <a:t>Affected production record</a:t>
          </a:r>
        </a:p>
        <a:p>
          <a:pPr marL="0" lvl="0" indent="0" algn="ctr" defTabSz="488950">
            <a:lnSpc>
              <a:spcPct val="90000"/>
            </a:lnSpc>
            <a:spcBef>
              <a:spcPct val="0"/>
            </a:spcBef>
            <a:spcAft>
              <a:spcPct val="35000"/>
            </a:spcAft>
            <a:buNone/>
          </a:pPr>
          <a:r>
            <a:rPr lang="zh-CN" altLang="en-US" sz="1100" kern="1200" dirty="0">
              <a:solidFill>
                <a:schemeClr val="bg1"/>
              </a:solidFill>
            </a:rPr>
            <a:t>受影响的生产批次</a:t>
          </a:r>
        </a:p>
      </dsp:txBody>
      <dsp:txXfrm>
        <a:off x="2379442" y="0"/>
        <a:ext cx="1886390" cy="485532"/>
      </dsp:txXfrm>
    </dsp:sp>
    <dsp:sp modelId="{91BB763B-D065-45D5-B3B1-16C0DF164971}">
      <dsp:nvSpPr>
        <dsp:cNvPr id="0" name=""/>
        <dsp:cNvSpPr/>
      </dsp:nvSpPr>
      <dsp:spPr>
        <a:xfrm>
          <a:off x="4271406" y="0"/>
          <a:ext cx="2371922" cy="48553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altLang="zh-CN" sz="1100" kern="1200" dirty="0"/>
            <a:t>Affected quantity</a:t>
          </a:r>
        </a:p>
        <a:p>
          <a:pPr marL="0" lvl="0" indent="0" algn="ctr" defTabSz="488950">
            <a:lnSpc>
              <a:spcPct val="90000"/>
            </a:lnSpc>
            <a:spcBef>
              <a:spcPct val="0"/>
            </a:spcBef>
            <a:spcAft>
              <a:spcPct val="35000"/>
            </a:spcAft>
            <a:buNone/>
          </a:pPr>
          <a:r>
            <a:rPr lang="zh-CN" altLang="en-US" sz="1100" kern="1200" dirty="0"/>
            <a:t>受影响的数量</a:t>
          </a:r>
        </a:p>
      </dsp:txBody>
      <dsp:txXfrm>
        <a:off x="4514172" y="0"/>
        <a:ext cx="1886390" cy="485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23BFA-1F60-41B5-AD1E-6D8F9B513490}">
      <dsp:nvSpPr>
        <dsp:cNvPr id="0" name=""/>
        <dsp:cNvSpPr/>
      </dsp:nvSpPr>
      <dsp:spPr>
        <a:xfrm>
          <a:off x="6764" y="117360"/>
          <a:ext cx="913799" cy="913799"/>
        </a:xfrm>
        <a:prstGeom prst="ellipse">
          <a:avLst/>
        </a:prstGeom>
        <a:solidFill>
          <a:srgbClr val="D17A0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t>Hella </a:t>
          </a:r>
          <a:r>
            <a:rPr lang="en-US" altLang="zh-CN" sz="1100" kern="1200" dirty="0">
              <a:solidFill>
                <a:prstClr val="white"/>
              </a:solidFill>
              <a:latin typeface="Arial"/>
              <a:ea typeface="黑体" panose="02010609060101010101" pitchFamily="49" charset="-122"/>
              <a:cs typeface="+mn-cs"/>
            </a:rPr>
            <a:t>stock</a:t>
          </a:r>
          <a:r>
            <a:rPr lang="en-US" altLang="zh-CN" sz="1100" kern="1200" dirty="0"/>
            <a:t> affected</a:t>
          </a:r>
          <a:endParaRPr lang="zh-CN" altLang="en-US" sz="1100" kern="1200" dirty="0"/>
        </a:p>
      </dsp:txBody>
      <dsp:txXfrm>
        <a:off x="140587" y="251183"/>
        <a:ext cx="646153" cy="646153"/>
      </dsp:txXfrm>
    </dsp:sp>
    <dsp:sp modelId="{624D55E2-17E2-4B5E-8864-F6191B3B2866}">
      <dsp:nvSpPr>
        <dsp:cNvPr id="0" name=""/>
        <dsp:cNvSpPr/>
      </dsp:nvSpPr>
      <dsp:spPr>
        <a:xfrm>
          <a:off x="994765" y="309258"/>
          <a:ext cx="530003" cy="530003"/>
        </a:xfrm>
        <a:prstGeom prst="mathPlus">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1065017" y="511931"/>
        <a:ext cx="389499" cy="124657"/>
      </dsp:txXfrm>
    </dsp:sp>
    <dsp:sp modelId="{C25E5789-6C62-44E1-ACEE-C5065E73AE6B}">
      <dsp:nvSpPr>
        <dsp:cNvPr id="0" name=""/>
        <dsp:cNvSpPr/>
      </dsp:nvSpPr>
      <dsp:spPr>
        <a:xfrm>
          <a:off x="1598969" y="117360"/>
          <a:ext cx="913799" cy="913799"/>
        </a:xfrm>
        <a:prstGeom prst="ellipse">
          <a:avLst/>
        </a:prstGeom>
        <a:solidFill>
          <a:srgbClr val="D17A0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latin typeface="Arial" panose="020B0604020202020204" pitchFamily="34" charset="0"/>
              <a:cs typeface="Arial" panose="020B0604020202020204" pitchFamily="34" charset="0"/>
            </a:rPr>
            <a:t>On the </a:t>
          </a:r>
          <a:r>
            <a:rPr lang="en-US"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way</a:t>
          </a:r>
          <a:r>
            <a:rPr lang="en-US" sz="1100" b="0" kern="1200" dirty="0">
              <a:latin typeface="Arial" panose="020B0604020202020204" pitchFamily="34" charset="0"/>
              <a:cs typeface="Arial" panose="020B0604020202020204" pitchFamily="34" charset="0"/>
            </a:rPr>
            <a:t> </a:t>
          </a:r>
          <a:r>
            <a:rPr lang="en-US"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to</a:t>
          </a:r>
          <a:r>
            <a:rPr lang="en-US" sz="1100" b="0" kern="1200" dirty="0">
              <a:latin typeface="Arial" panose="020B0604020202020204" pitchFamily="34" charset="0"/>
              <a:cs typeface="Arial" panose="020B0604020202020204" pitchFamily="34" charset="0"/>
            </a:rPr>
            <a:t> HELLA affected </a:t>
          </a:r>
          <a:endParaRPr lang="zh-CN" altLang="en-US" sz="1100" b="0" kern="1200" dirty="0">
            <a:latin typeface="Arial" panose="020B0604020202020204" pitchFamily="34" charset="0"/>
            <a:cs typeface="Arial" panose="020B0604020202020204" pitchFamily="34" charset="0"/>
          </a:endParaRPr>
        </a:p>
      </dsp:txBody>
      <dsp:txXfrm>
        <a:off x="1732792" y="251183"/>
        <a:ext cx="646153" cy="646153"/>
      </dsp:txXfrm>
    </dsp:sp>
    <dsp:sp modelId="{2DF27AB5-30B1-4755-BBF1-E0AF62E0729F}">
      <dsp:nvSpPr>
        <dsp:cNvPr id="0" name=""/>
        <dsp:cNvSpPr/>
      </dsp:nvSpPr>
      <dsp:spPr>
        <a:xfrm>
          <a:off x="2586970" y="309258"/>
          <a:ext cx="530003" cy="530003"/>
        </a:xfrm>
        <a:prstGeom prst="mathPlus">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solidFill>
              <a:prstClr val="white"/>
            </a:solidFill>
            <a:latin typeface="Arial"/>
            <a:ea typeface="黑体" panose="02010609060101010101" pitchFamily="49" charset="-122"/>
            <a:cs typeface="+mn-cs"/>
          </a:endParaRPr>
        </a:p>
      </dsp:txBody>
      <dsp:txXfrm>
        <a:off x="2657222" y="511931"/>
        <a:ext cx="389499" cy="124657"/>
      </dsp:txXfrm>
    </dsp:sp>
    <dsp:sp modelId="{53EFF7C7-A82F-4756-A2BC-882502722FE0}">
      <dsp:nvSpPr>
        <dsp:cNvPr id="0" name=""/>
        <dsp:cNvSpPr/>
      </dsp:nvSpPr>
      <dsp:spPr>
        <a:xfrm>
          <a:off x="3191174" y="117360"/>
          <a:ext cx="913799" cy="913799"/>
        </a:xfrm>
        <a:prstGeom prst="ellipse">
          <a:avLst/>
        </a:prstGeom>
        <a:solidFill>
          <a:srgbClr val="D17A0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latin typeface="Arial" panose="020B0604020202020204" pitchFamily="34" charset="0"/>
              <a:cs typeface="Arial" panose="020B0604020202020204" pitchFamily="34" charset="0"/>
            </a:rPr>
            <a:t>Hella </a:t>
          </a:r>
          <a:r>
            <a:rPr lang="en-US" altLang="zh-CN"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stock</a:t>
          </a:r>
          <a:r>
            <a:rPr lang="en-US" altLang="zh-CN" sz="1100" kern="1200" dirty="0">
              <a:latin typeface="Arial" panose="020B0604020202020204" pitchFamily="34" charset="0"/>
              <a:cs typeface="Arial" panose="020B0604020202020204" pitchFamily="34" charset="0"/>
            </a:rPr>
            <a:t> </a:t>
          </a:r>
          <a:r>
            <a:rPr lang="en-US" altLang="zh-CN"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supplier</a:t>
          </a:r>
          <a:r>
            <a:rPr lang="en-US" altLang="zh-CN" sz="1100" kern="1200" dirty="0">
              <a:latin typeface="Arial" panose="020B0604020202020204" pitchFamily="34" charset="0"/>
              <a:cs typeface="Arial" panose="020B0604020202020204" pitchFamily="34" charset="0"/>
            </a:rPr>
            <a:t> </a:t>
          </a:r>
          <a:r>
            <a:rPr lang="en-US" altLang="zh-CN"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responsible</a:t>
          </a:r>
          <a:endParaRPr lang="zh-CN" altLang="en-US" sz="1100" kern="1200" dirty="0">
            <a:solidFill>
              <a:prstClr val="white"/>
            </a:solidFill>
            <a:latin typeface="Arial" panose="020B0604020202020204" pitchFamily="34" charset="0"/>
            <a:ea typeface="黑体" panose="02010609060101010101" pitchFamily="49" charset="-122"/>
            <a:cs typeface="Arial" panose="020B0604020202020204" pitchFamily="34" charset="0"/>
          </a:endParaRPr>
        </a:p>
      </dsp:txBody>
      <dsp:txXfrm>
        <a:off x="3324997" y="251183"/>
        <a:ext cx="646153" cy="646153"/>
      </dsp:txXfrm>
    </dsp:sp>
    <dsp:sp modelId="{FDB886EE-E244-4EE7-9F38-BC7C96880C03}">
      <dsp:nvSpPr>
        <dsp:cNvPr id="0" name=""/>
        <dsp:cNvSpPr/>
      </dsp:nvSpPr>
      <dsp:spPr>
        <a:xfrm>
          <a:off x="4179175" y="309258"/>
          <a:ext cx="530003" cy="530003"/>
        </a:xfrm>
        <a:prstGeom prst="mathPlus">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solidFill>
              <a:prstClr val="white"/>
            </a:solidFill>
            <a:latin typeface="Arial"/>
            <a:ea typeface="黑体" panose="02010609060101010101" pitchFamily="49" charset="-122"/>
            <a:cs typeface="+mn-cs"/>
          </a:endParaRPr>
        </a:p>
      </dsp:txBody>
      <dsp:txXfrm>
        <a:off x="4249427" y="511931"/>
        <a:ext cx="389499" cy="124657"/>
      </dsp:txXfrm>
    </dsp:sp>
    <dsp:sp modelId="{5316DA3D-B64C-43B8-B17D-76EA75C11FE8}">
      <dsp:nvSpPr>
        <dsp:cNvPr id="0" name=""/>
        <dsp:cNvSpPr/>
      </dsp:nvSpPr>
      <dsp:spPr>
        <a:xfrm>
          <a:off x="4783379" y="117360"/>
          <a:ext cx="913799" cy="913799"/>
        </a:xfrm>
        <a:prstGeom prst="ellipse">
          <a:avLst/>
        </a:prstGeom>
        <a:solidFill>
          <a:srgbClr val="D17A0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latin typeface="Arial" panose="020B0604020202020204" pitchFamily="34" charset="0"/>
              <a:cs typeface="Arial" panose="020B0604020202020204" pitchFamily="34" charset="0"/>
            </a:rPr>
            <a:t>Supplier </a:t>
          </a:r>
          <a:r>
            <a:rPr lang="en-US" altLang="zh-CN"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stock</a:t>
          </a:r>
          <a:r>
            <a:rPr lang="en-US" altLang="zh-CN" sz="1100" kern="1200" dirty="0">
              <a:latin typeface="Arial" panose="020B0604020202020204" pitchFamily="34" charset="0"/>
              <a:cs typeface="Arial" panose="020B0604020202020204" pitchFamily="34" charset="0"/>
            </a:rPr>
            <a:t> affected</a:t>
          </a:r>
          <a:endParaRPr lang="zh-CN" altLang="en-US" sz="1100" kern="1200" dirty="0">
            <a:latin typeface="Arial" panose="020B0604020202020204" pitchFamily="34" charset="0"/>
            <a:cs typeface="Arial" panose="020B0604020202020204" pitchFamily="34" charset="0"/>
          </a:endParaRPr>
        </a:p>
      </dsp:txBody>
      <dsp:txXfrm>
        <a:off x="4917202" y="251183"/>
        <a:ext cx="646153" cy="646153"/>
      </dsp:txXfrm>
    </dsp:sp>
    <dsp:sp modelId="{734163F9-DE8C-4E76-915D-3626B1FFE77B}">
      <dsp:nvSpPr>
        <dsp:cNvPr id="0" name=""/>
        <dsp:cNvSpPr/>
      </dsp:nvSpPr>
      <dsp:spPr>
        <a:xfrm>
          <a:off x="5771379" y="309258"/>
          <a:ext cx="530003" cy="530003"/>
        </a:xfrm>
        <a:prstGeom prst="mathEqual">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solidFill>
              <a:prstClr val="white"/>
            </a:solidFill>
            <a:latin typeface="Arial"/>
            <a:ea typeface="黑体" panose="02010609060101010101" pitchFamily="49" charset="-122"/>
            <a:cs typeface="+mn-cs"/>
          </a:endParaRPr>
        </a:p>
      </dsp:txBody>
      <dsp:txXfrm>
        <a:off x="5841631" y="418439"/>
        <a:ext cx="389499" cy="311641"/>
      </dsp:txXfrm>
    </dsp:sp>
    <dsp:sp modelId="{EF708785-8D97-40AE-8B32-A4086D2E7BC7}">
      <dsp:nvSpPr>
        <dsp:cNvPr id="0" name=""/>
        <dsp:cNvSpPr/>
      </dsp:nvSpPr>
      <dsp:spPr>
        <a:xfrm>
          <a:off x="6375584" y="117360"/>
          <a:ext cx="913799" cy="913799"/>
        </a:xfrm>
        <a:prstGeom prst="ellipse">
          <a:avLst/>
        </a:prstGeom>
        <a:solidFill>
          <a:srgbClr val="D17A0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prstClr val="white"/>
              </a:solidFill>
              <a:latin typeface="Arial" panose="020B0604020202020204" pitchFamily="34" charset="0"/>
              <a:ea typeface="黑体" panose="02010609060101010101" pitchFamily="49" charset="-122"/>
              <a:cs typeface="Arial" panose="020B0604020202020204" pitchFamily="34" charset="0"/>
            </a:rPr>
            <a:t>Potential</a:t>
          </a:r>
          <a:r>
            <a:rPr lang="en-US" altLang="zh-CN" sz="1100" kern="1200" dirty="0">
              <a:latin typeface="Arial" panose="020B0604020202020204" pitchFamily="34" charset="0"/>
              <a:cs typeface="Arial" panose="020B0604020202020204" pitchFamily="34" charset="0"/>
            </a:rPr>
            <a:t> affected</a:t>
          </a:r>
          <a:endParaRPr lang="zh-CN" altLang="en-US" sz="1100" kern="1200" dirty="0">
            <a:latin typeface="Arial" panose="020B0604020202020204" pitchFamily="34" charset="0"/>
            <a:cs typeface="Arial" panose="020B0604020202020204" pitchFamily="34" charset="0"/>
          </a:endParaRPr>
        </a:p>
      </dsp:txBody>
      <dsp:txXfrm>
        <a:off x="6509407" y="251183"/>
        <a:ext cx="646153" cy="6461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ea typeface="宋体" panose="02010600030101010101" pitchFamily="2" charset="-122"/>
              </a:defRPr>
            </a:lvl1pPr>
          </a:lstStyle>
          <a:p>
            <a:pPr>
              <a:defRPr/>
            </a:pPr>
            <a:endParaRPr lang="en-US" altLang="zh-CN"/>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ea typeface="宋体" panose="02010600030101010101" pitchFamily="2" charset="-122"/>
              </a:defRPr>
            </a:lvl1pPr>
          </a:lstStyle>
          <a:p>
            <a:pPr>
              <a:defRPr/>
            </a:pPr>
            <a:fld id="{2DF76EF6-DFA7-4542-B8E3-DFC1B7F4D6A0}" type="datetimeFigureOut">
              <a:rPr lang="en-US" altLang="zh-CN"/>
              <a:pPr>
                <a:defRPr/>
              </a:pPr>
              <a:t>5/29/2018</a:t>
            </a:fld>
            <a:endParaRPr lang="en-US" altLang="zh-CN"/>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ea typeface="宋体" panose="02010600030101010101" pitchFamily="2" charset="-122"/>
              </a:defRPr>
            </a:lvl1pPr>
          </a:lstStyle>
          <a:p>
            <a:pPr>
              <a:defRPr/>
            </a:pPr>
            <a:endParaRPr lang="en-US" altLang="zh-C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ea typeface="宋体" panose="02010600030101010101" pitchFamily="2" charset="-122"/>
              </a:defRPr>
            </a:lvl1pPr>
          </a:lstStyle>
          <a:p>
            <a:pPr>
              <a:defRPr/>
            </a:pPr>
            <a:fld id="{4E7F23CE-9824-4897-B06F-9149EE6A793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ltLang="en-US"/>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45770F73-9CC6-4B6E-98D7-A16FE178BB18}" type="datetimeFigureOut">
              <a:rPr lang="de-DE" altLang="en-US"/>
              <a:pPr>
                <a:defRPr/>
              </a:pPr>
              <a:t>29.05.2018</a:t>
            </a:fld>
            <a:endParaRPr lang="de-DE" alt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lt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9695858-C495-4D63-8228-788AD2A55BC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txBox="1">
            <a:spLocks noGrp="1"/>
          </p:cNvSpPr>
          <p:nvPr/>
        </p:nvSpPr>
        <p:spPr>
          <a:xfrm>
            <a:off x="3800475" y="0"/>
            <a:ext cx="2906713" cy="492125"/>
          </a:xfrm>
          <a:prstGeom prst="rect">
            <a:avLst/>
          </a:prstGeom>
          <a:noFill/>
        </p:spPr>
        <p:txBody>
          <a:bodyPr lIns="92928" tIns="46464" rIns="92928" bIns="46464"/>
          <a:lstStyle/>
          <a:p>
            <a:pPr algn="r" fontAlgn="auto">
              <a:spcBef>
                <a:spcPts val="0"/>
              </a:spcBef>
              <a:spcAft>
                <a:spcPts val="0"/>
              </a:spcAft>
              <a:defRPr/>
            </a:pPr>
            <a:fld id="{D8C6EDCA-B1EF-4912-98AD-53DFBFC689A1}" type="datetime1">
              <a:rPr lang="de-DE" sz="1200">
                <a:latin typeface="+mn-lt"/>
                <a:cs typeface="+mn-cs"/>
              </a:rPr>
              <a:pPr algn="r" fontAlgn="auto">
                <a:spcBef>
                  <a:spcPts val="0"/>
                </a:spcBef>
                <a:spcAft>
                  <a:spcPts val="0"/>
                </a:spcAft>
                <a:defRPr/>
              </a:pPr>
              <a:t>29.05.2018</a:t>
            </a:fld>
            <a:endParaRPr lang="de-DE" sz="1200">
              <a:latin typeface="+mn-lt"/>
              <a:cs typeface="+mn-cs"/>
            </a:endParaRPr>
          </a:p>
        </p:txBody>
      </p:sp>
      <p:sp>
        <p:nvSpPr>
          <p:cNvPr id="1331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dirty="0">
                <a:cs typeface="Arial" panose="020B0604020202020204" pitchFamily="34" charset="0"/>
              </a:rPr>
              <a:t>Supplier Trainings | | SQA | </a:t>
            </a:r>
            <a:r>
              <a:rPr lang="en-US" altLang="en-US" dirty="0" err="1">
                <a:cs typeface="Arial" panose="020B0604020202020204" pitchFamily="34" charset="0"/>
              </a:rPr>
              <a:t>Dhankot</a:t>
            </a:r>
            <a:r>
              <a:rPr lang="en-US" altLang="en-US">
                <a:cs typeface="Arial" panose="020B0604020202020204" pitchFamily="34" charset="0"/>
              </a:rPr>
              <a:t>| Feb 2015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txBox="1">
            <a:spLocks noGrp="1"/>
          </p:cNvSpPr>
          <p:nvPr/>
        </p:nvSpPr>
        <p:spPr>
          <a:xfrm>
            <a:off x="3800475" y="0"/>
            <a:ext cx="2906713" cy="492125"/>
          </a:xfrm>
          <a:prstGeom prst="rect">
            <a:avLst/>
          </a:prstGeom>
          <a:noFill/>
        </p:spPr>
        <p:txBody>
          <a:bodyPr lIns="92928" tIns="46464" rIns="92928" bIns="46464"/>
          <a:lstStyle/>
          <a:p>
            <a:pPr algn="r" fontAlgn="auto">
              <a:spcBef>
                <a:spcPts val="0"/>
              </a:spcBef>
              <a:spcAft>
                <a:spcPts val="0"/>
              </a:spcAft>
              <a:defRPr/>
            </a:pPr>
            <a:fld id="{D8C6EDCA-B1EF-4912-98AD-53DFBFC689A1}" type="datetime1">
              <a:rPr lang="de-DE" sz="1200">
                <a:latin typeface="+mn-lt"/>
                <a:cs typeface="+mn-cs"/>
              </a:rPr>
              <a:pPr algn="r" fontAlgn="auto">
                <a:spcBef>
                  <a:spcPts val="0"/>
                </a:spcBef>
                <a:spcAft>
                  <a:spcPts val="0"/>
                </a:spcAft>
                <a:defRPr/>
              </a:pPr>
              <a:t>29.05.2018</a:t>
            </a:fld>
            <a:endParaRPr lang="de-DE" sz="1200">
              <a:latin typeface="+mn-lt"/>
              <a:cs typeface="+mn-cs"/>
            </a:endParaRPr>
          </a:p>
        </p:txBody>
      </p:sp>
      <p:sp>
        <p:nvSpPr>
          <p:cNvPr id="1536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a:cs typeface="Arial" panose="020B0604020202020204" pitchFamily="34" charset="0"/>
              </a:rPr>
              <a:t>Supplier Trainings | | SQA | Dhankot| Feb 2015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txBox="1">
            <a:spLocks noGrp="1"/>
          </p:cNvSpPr>
          <p:nvPr/>
        </p:nvSpPr>
        <p:spPr>
          <a:xfrm>
            <a:off x="3800475" y="0"/>
            <a:ext cx="2906713" cy="492125"/>
          </a:xfrm>
          <a:prstGeom prst="rect">
            <a:avLst/>
          </a:prstGeom>
          <a:noFill/>
        </p:spPr>
        <p:txBody>
          <a:bodyPr lIns="92928" tIns="46464" rIns="92928" bIns="46464"/>
          <a:lstStyle/>
          <a:p>
            <a:pPr algn="r" fontAlgn="auto">
              <a:spcBef>
                <a:spcPts val="0"/>
              </a:spcBef>
              <a:spcAft>
                <a:spcPts val="0"/>
              </a:spcAft>
              <a:defRPr/>
            </a:pPr>
            <a:fld id="{D8C6EDCA-B1EF-4912-98AD-53DFBFC689A1}" type="datetime1">
              <a:rPr lang="de-DE" sz="1200">
                <a:latin typeface="+mn-lt"/>
                <a:cs typeface="+mn-cs"/>
              </a:rPr>
              <a:pPr algn="r" fontAlgn="auto">
                <a:spcBef>
                  <a:spcPts val="0"/>
                </a:spcBef>
                <a:spcAft>
                  <a:spcPts val="0"/>
                </a:spcAft>
                <a:defRPr/>
              </a:pPr>
              <a:t>29.05.2018</a:t>
            </a:fld>
            <a:endParaRPr lang="de-DE" sz="1200">
              <a:latin typeface="+mn-lt"/>
              <a:cs typeface="+mn-cs"/>
            </a:endParaRPr>
          </a:p>
        </p:txBody>
      </p:sp>
      <p:sp>
        <p:nvSpPr>
          <p:cNvPr id="1741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a:cs typeface="Arial" panose="020B0604020202020204" pitchFamily="34" charset="0"/>
              </a:rPr>
              <a:t>Supplier Trainings | | SQA | Dhankot| Feb 2015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8FF70A-F026-493F-9CDF-6014B7174E0D}" type="slidenum">
              <a:rPr lang="de-DE" altLang="en-US" smtClean="0">
                <a:latin typeface="Calibri" panose="020F0502020204030204" pitchFamily="34" charset="0"/>
              </a:rPr>
              <a:pPr/>
              <a:t>16</a:t>
            </a:fld>
            <a:endParaRPr lang="de-DE"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txBox="1">
            <a:spLocks noGrp="1"/>
          </p:cNvSpPr>
          <p:nvPr/>
        </p:nvSpPr>
        <p:spPr>
          <a:xfrm>
            <a:off x="3800475" y="0"/>
            <a:ext cx="2906713" cy="492125"/>
          </a:xfrm>
          <a:prstGeom prst="rect">
            <a:avLst/>
          </a:prstGeom>
          <a:noFill/>
        </p:spPr>
        <p:txBody>
          <a:bodyPr lIns="92928" tIns="46464" rIns="92928" bIns="46464"/>
          <a:lstStyle/>
          <a:p>
            <a:pPr algn="r" fontAlgn="auto">
              <a:spcBef>
                <a:spcPts val="0"/>
              </a:spcBef>
              <a:spcAft>
                <a:spcPts val="0"/>
              </a:spcAft>
              <a:defRPr/>
            </a:pPr>
            <a:fld id="{D8C6EDCA-B1EF-4912-98AD-53DFBFC689A1}" type="datetime1">
              <a:rPr lang="de-DE" sz="1200">
                <a:latin typeface="+mn-lt"/>
                <a:cs typeface="+mn-cs"/>
              </a:rPr>
              <a:pPr algn="r" fontAlgn="auto">
                <a:spcBef>
                  <a:spcPts val="0"/>
                </a:spcBef>
                <a:spcAft>
                  <a:spcPts val="0"/>
                </a:spcAft>
                <a:defRPr/>
              </a:pPr>
              <a:t>29.05.2018</a:t>
            </a:fld>
            <a:endParaRPr lang="de-DE" sz="1200">
              <a:latin typeface="+mn-lt"/>
              <a:cs typeface="+mn-cs"/>
            </a:endParaRPr>
          </a:p>
        </p:txBody>
      </p:sp>
      <p:sp>
        <p:nvSpPr>
          <p:cNvPr id="1536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a:cs typeface="Arial" panose="020B0604020202020204" pitchFamily="34" charset="0"/>
              </a:rPr>
              <a:t>Supplier Trainings | | SQA | Dhankot| Feb 2015</a:t>
            </a:r>
          </a:p>
        </p:txBody>
      </p:sp>
    </p:spTree>
    <p:extLst>
      <p:ext uri="{BB962C8B-B14F-4D97-AF65-F5344CB8AC3E}">
        <p14:creationId xmlns:p14="http://schemas.microsoft.com/office/powerpoint/2010/main" val="1349193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0"/>
            <a:ext cx="32400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454025" y="6565900"/>
            <a:ext cx="1228725" cy="204788"/>
          </a:xfrm>
          <a:prstGeom prst="rect">
            <a:avLst/>
          </a:prstGeom>
          <a:noFill/>
          <a:ln w="9525" algn="ctr">
            <a:noFill/>
            <a:miter lim="800000"/>
            <a:headEnd/>
            <a:tailEnd/>
          </a:ln>
          <a:effectLst/>
        </p:spPr>
        <p:txBody>
          <a:bodyPr lIns="18000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altLang="en-US" sz="600">
                <a:solidFill>
                  <a:schemeClr val="bg2"/>
                </a:solidFill>
              </a:rPr>
              <a:t>HF-7761EN_C (2013-10)</a:t>
            </a:r>
            <a:endParaRPr lang="en-US" altLang="en-US"/>
          </a:p>
        </p:txBody>
      </p:sp>
      <p:pic>
        <p:nvPicPr>
          <p:cNvPr id="7" name="Grafik 10" descr="E60_LED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429000"/>
            <a:ext cx="32400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0"/>
            <a:ext cx="32400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454025" y="6565900"/>
            <a:ext cx="1228725" cy="204788"/>
          </a:xfrm>
          <a:prstGeom prst="rect">
            <a:avLst/>
          </a:prstGeom>
          <a:noFill/>
          <a:ln w="9525" algn="ctr">
            <a:noFill/>
            <a:miter lim="800000"/>
            <a:headEnd/>
            <a:tailEnd/>
          </a:ln>
          <a:effectLst/>
        </p:spPr>
        <p:txBody>
          <a:bodyPr lIns="18000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altLang="en-US" sz="600">
                <a:solidFill>
                  <a:schemeClr val="bg2"/>
                </a:solidFill>
              </a:rPr>
              <a:t>HF-7761EN_C (2013-10)</a:t>
            </a:r>
            <a:endParaRPr lang="en-US" altLang="en-US"/>
          </a:p>
        </p:txBody>
      </p:sp>
      <p:pic>
        <p:nvPicPr>
          <p:cNvPr id="11" name="Grafik 10" descr="E60_LED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429000"/>
            <a:ext cx="32400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338" y="0"/>
            <a:ext cx="32400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Bild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a:spLocks noChangeArrowheads="1"/>
          </p:cNvSpPr>
          <p:nvPr userDrawn="1"/>
        </p:nvSpPr>
        <p:spPr bwMode="auto">
          <a:xfrm>
            <a:off x="454025" y="6565900"/>
            <a:ext cx="1228725" cy="204788"/>
          </a:xfrm>
          <a:prstGeom prst="rect">
            <a:avLst/>
          </a:prstGeom>
          <a:noFill/>
          <a:ln w="9525" algn="ctr">
            <a:noFill/>
            <a:miter lim="800000"/>
            <a:headEnd/>
            <a:tailEnd/>
          </a:ln>
          <a:effectLst/>
        </p:spPr>
        <p:txBody>
          <a:bodyPr lIns="18000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altLang="en-US" sz="600">
                <a:solidFill>
                  <a:schemeClr val="bg2"/>
                </a:solidFill>
              </a:rPr>
              <a:t>HF-7761EN_C (2013-10)</a:t>
            </a:r>
            <a:endParaRPr lang="en-US" altLang="en-US"/>
          </a:p>
        </p:txBody>
      </p:sp>
      <p:pic>
        <p:nvPicPr>
          <p:cNvPr id="15" name="Grafik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50" y="3429000"/>
            <a:ext cx="32400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956400" y="2130425"/>
            <a:ext cx="4647600" cy="1108800"/>
          </a:xfrm>
        </p:spPr>
        <p:txBody>
          <a:bodyPr lIns="180000" tIns="0" anchor="b"/>
          <a:lstStyle>
            <a:lvl1pPr>
              <a:defRPr sz="2800"/>
            </a:lvl1pPr>
          </a:lstStyle>
          <a:p>
            <a:r>
              <a:rPr lang="en-US" noProof="0"/>
              <a:t>Click to edit Master title style</a:t>
            </a:r>
            <a:endParaRPr lang="en-US" noProof="0" dirty="0"/>
          </a:p>
        </p:txBody>
      </p:sp>
      <p:sp>
        <p:nvSpPr>
          <p:cNvPr id="3" name="Untertitel 2"/>
          <p:cNvSpPr>
            <a:spLocks noGrp="1"/>
          </p:cNvSpPr>
          <p:nvPr>
            <p:ph type="subTitle" idx="1"/>
          </p:nvPr>
        </p:nvSpPr>
        <p:spPr>
          <a:xfrm>
            <a:off x="3956400" y="3416400"/>
            <a:ext cx="4647600" cy="1752600"/>
          </a:xfrm>
        </p:spPr>
        <p:txBody>
          <a:bodyPr lIns="180000"/>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Tree>
    <p:extLst>
      <p:ext uri="{BB962C8B-B14F-4D97-AF65-F5344CB8AC3E}">
        <p14:creationId xmlns:p14="http://schemas.microsoft.com/office/powerpoint/2010/main" val="3162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4" name="Picture 8" descr="Bil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f der gleichen Seite des Rechtecks liegende Ecken abrunden 4"/>
          <p:cNvSpPr/>
          <p:nvPr/>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6" name="Gerade Verbindung 5"/>
          <p:cNvCxnSpPr/>
          <p:nvPr userDrawn="1"/>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7" name="Picture 14" descr="HELLA_Logo_2D_CO_RGB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il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f der gleichen Seite des Rechtecks liegende Ecken abrunden 10"/>
          <p:cNvSpPr/>
          <p:nvPr/>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10" name="Gerade Verbindung 11"/>
          <p:cNvCxnSpPr/>
          <p:nvPr userDrawn="1"/>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4" descr="HELLA_Logo_2D_CO_RGB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Bil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f der gleichen Seite des Rechtecks liegende Ecken abrunden 14"/>
          <p:cNvSpPr/>
          <p:nvPr userDrawn="1"/>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14" name="Gerade Verbindung 15"/>
          <p:cNvCxnSpPr/>
          <p:nvPr userDrawn="1"/>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15" name="Picture 18" descr="HELLA_Logo_2D_CO_RGB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defRPr b="1"/>
            </a:lvl1pPr>
          </a:lstStyle>
          <a:p>
            <a:r>
              <a:rPr lang="en-US" noProof="0"/>
              <a:t>Click to edit Master title style</a:t>
            </a:r>
            <a:endParaRPr lang="de-DE" dirty="0"/>
          </a:p>
        </p:txBody>
      </p:sp>
      <p:sp>
        <p:nvSpPr>
          <p:cNvPr id="3" name="Inhaltsplatzhalter 2"/>
          <p:cNvSpPr>
            <a:spLocks noGrp="1"/>
          </p:cNvSpPr>
          <p:nvPr>
            <p:ph idx="1"/>
          </p:nvPr>
        </p:nvSpPr>
        <p:spPr/>
        <p:txBody>
          <a:bodyPr/>
          <a:lstStyle>
            <a:lvl1pPr marL="266400" indent="-266400">
              <a:spcBef>
                <a:spcPts val="1400"/>
              </a:spcBef>
              <a:spcAft>
                <a:spcPts val="600"/>
              </a:spcAft>
              <a:buSzPct val="90000"/>
              <a:buFont typeface="Wingdings" pitchFamily="2" charset="2"/>
              <a:buChar char="§"/>
              <a:defRPr sz="1600"/>
            </a:lvl1pPr>
            <a:lvl2pPr marL="446400" indent="-176400">
              <a:spcBef>
                <a:spcPts val="800"/>
              </a:spcBef>
              <a:buFont typeface="Arial" pitchFamily="34" charset="0"/>
              <a:buChar char="•"/>
              <a:defRPr sz="1600"/>
            </a:lvl2pPr>
            <a:lvl3pPr marL="630000" indent="-187200">
              <a:spcBef>
                <a:spcPts val="800"/>
              </a:spcBef>
              <a:defRPr sz="1600"/>
            </a:lvl3pPr>
            <a:lvl4pPr marL="810000" indent="-180000">
              <a:spcBef>
                <a:spcPts val="800"/>
              </a:spcBef>
              <a:buFont typeface="Arial" pitchFamily="34" charset="0"/>
              <a:buChar char="•"/>
              <a:defRPr sz="1400"/>
            </a:lvl4pPr>
            <a:lvl5pPr marL="986400" indent="-176400">
              <a:spcBef>
                <a:spcPts val="800"/>
              </a:spcBef>
              <a:buFont typeface="Arial"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Rectangle 6"/>
          <p:cNvSpPr>
            <a:spLocks noGrp="1" noChangeArrowheads="1"/>
          </p:cNvSpPr>
          <p:nvPr>
            <p:ph type="sldNum" sz="quarter" idx="10"/>
          </p:nvPr>
        </p:nvSpPr>
        <p:spPr/>
        <p:txBody>
          <a:bodyPr/>
          <a:lstStyle>
            <a:lvl1pPr>
              <a:defRPr/>
            </a:lvl1pPr>
          </a:lstStyle>
          <a:p>
            <a:pPr>
              <a:defRPr/>
            </a:pPr>
            <a:fld id="{7FA3C0C3-97B5-41AD-8B09-B20CB3666226}" type="slidenum">
              <a:rPr lang="de-DE" altLang="en-US" smtClean="0"/>
              <a:pPr>
                <a:defRPr/>
              </a:pPr>
              <a:t>‹#›</a:t>
            </a:fld>
            <a:endParaRPr lang="de-DE" altLang="en-US" sz="700" dirty="0"/>
          </a:p>
        </p:txBody>
      </p:sp>
      <p:sp>
        <p:nvSpPr>
          <p:cNvPr id="17" name="Fußzeilenplatzhalter 2">
            <a:extLst>
              <a:ext uri="{FF2B5EF4-FFF2-40B4-BE49-F238E27FC236}">
                <a16:creationId xmlns:a16="http://schemas.microsoft.com/office/drawing/2014/main" id="{33AC0BF4-82DD-443F-8485-2C6F70F07E56}"/>
              </a:ext>
            </a:extLst>
          </p:cNvPr>
          <p:cNvSpPr txBox="1">
            <a:spLocks/>
          </p:cNvSpPr>
          <p:nvPr userDrawn="1"/>
        </p:nvSpPr>
        <p:spPr>
          <a:xfrm>
            <a:off x="3779838" y="6562725"/>
            <a:ext cx="4359275" cy="2952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1000" dirty="0"/>
              <a:t>8D Training suppliers | Keppmann | HCC-PU-QME - Lippstadt, Nov 2017</a:t>
            </a:r>
          </a:p>
        </p:txBody>
      </p:sp>
    </p:spTree>
    <p:extLst>
      <p:ext uri="{BB962C8B-B14F-4D97-AF65-F5344CB8AC3E}">
        <p14:creationId xmlns:p14="http://schemas.microsoft.com/office/powerpoint/2010/main" val="20226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5" name="Picture 8" descr="Bil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f der gleichen Seite des Rechtecks liegende Ecken abrunden 5"/>
          <p:cNvSpPr/>
          <p:nvPr/>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7" name="Gerade Verbindung 6"/>
          <p:cNvCxnSpPr/>
          <p:nvPr/>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8" name="Picture 14" descr="HELLA_Logo_2D_CO_RGB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p:nvSpPr>
        <p:spPr bwMode="auto">
          <a:xfrm>
            <a:off x="541338" y="6565900"/>
            <a:ext cx="1058862" cy="204788"/>
          </a:xfrm>
          <a:prstGeom prst="rect">
            <a:avLst/>
          </a:prstGeom>
          <a:noFill/>
          <a:ln w="9525" algn="ctr">
            <a:noFill/>
            <a:miter lim="800000"/>
            <a:headEnd/>
            <a:tailEnd/>
          </a:ln>
          <a:effectLst/>
        </p:spPr>
        <p:txBody>
          <a:bodyPr lIns="18000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52B3CE7A-F322-4F39-ACE0-293EFB02B232}" type="slidenum">
              <a:rPr lang="de-DE" altLang="en-US" sz="1000" smtClean="0">
                <a:solidFill>
                  <a:schemeClr val="tx2"/>
                </a:solidFill>
              </a:rPr>
              <a:pPr>
                <a:defRPr/>
              </a:pPr>
              <a:t>‹#›</a:t>
            </a:fld>
            <a:r>
              <a:rPr lang="de-DE" altLang="en-US" sz="1000">
                <a:solidFill>
                  <a:schemeClr val="tx2"/>
                </a:solidFill>
              </a:rPr>
              <a:t> </a:t>
            </a:r>
            <a:r>
              <a:rPr lang="de-DE" altLang="en-US" sz="700">
                <a:solidFill>
                  <a:schemeClr val="tx2"/>
                </a:solidFill>
              </a:rPr>
              <a:t>Confidential</a:t>
            </a:r>
          </a:p>
        </p:txBody>
      </p:sp>
      <p:pic>
        <p:nvPicPr>
          <p:cNvPr id="10" name="Picture 8" descr="Bil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f der gleichen Seite des Rechtecks liegende Ecken abrunden 11"/>
          <p:cNvSpPr/>
          <p:nvPr/>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12" name="Gerade Verbindung 12"/>
          <p:cNvCxnSpPr/>
          <p:nvPr/>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13" name="Picture 14" descr="HELLA_Logo_2D_CO_RGB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txBox="1">
            <a:spLocks noChangeArrowheads="1"/>
          </p:cNvSpPr>
          <p:nvPr/>
        </p:nvSpPr>
        <p:spPr bwMode="auto">
          <a:xfrm>
            <a:off x="541338" y="6565900"/>
            <a:ext cx="1058862" cy="204788"/>
          </a:xfrm>
          <a:prstGeom prst="rect">
            <a:avLst/>
          </a:prstGeom>
          <a:noFill/>
          <a:ln w="9525" algn="ctr">
            <a:noFill/>
            <a:miter lim="800000"/>
            <a:headEnd/>
            <a:tailEnd/>
          </a:ln>
          <a:effectLst/>
        </p:spPr>
        <p:txBody>
          <a:bodyPr lIns="18000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8E46D1AD-BB02-4E9D-BADE-E77205A93210}" type="slidenum">
              <a:rPr lang="de-DE" altLang="en-US" sz="1000" smtClean="0">
                <a:solidFill>
                  <a:schemeClr val="tx2"/>
                </a:solidFill>
              </a:rPr>
              <a:pPr>
                <a:defRPr/>
              </a:pPr>
              <a:t>‹#›</a:t>
            </a:fld>
            <a:r>
              <a:rPr lang="de-DE" altLang="en-US" sz="1000">
                <a:solidFill>
                  <a:schemeClr val="tx2"/>
                </a:solidFill>
              </a:rPr>
              <a:t> </a:t>
            </a:r>
            <a:r>
              <a:rPr lang="de-DE" altLang="en-US" sz="700">
                <a:solidFill>
                  <a:schemeClr val="tx2"/>
                </a:solidFill>
              </a:rPr>
              <a:t>Confidential</a:t>
            </a:r>
          </a:p>
        </p:txBody>
      </p:sp>
      <p:pic>
        <p:nvPicPr>
          <p:cNvPr id="15" name="Picture 8" descr="Bil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f der gleichen Seite des Rechtecks liegende Ecken abrunden 16"/>
          <p:cNvSpPr/>
          <p:nvPr userDrawn="1"/>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17" name="Gerade Verbindung 17"/>
          <p:cNvCxnSpPr/>
          <p:nvPr userDrawn="1"/>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18" name="Picture 14" descr="HELLA_Logo_2D_CO_RGB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6"/>
          <p:cNvSpPr txBox="1">
            <a:spLocks noChangeArrowheads="1"/>
          </p:cNvSpPr>
          <p:nvPr userDrawn="1"/>
        </p:nvSpPr>
        <p:spPr bwMode="auto">
          <a:xfrm>
            <a:off x="541338" y="6565900"/>
            <a:ext cx="1058862" cy="204788"/>
          </a:xfrm>
          <a:prstGeom prst="rect">
            <a:avLst/>
          </a:prstGeom>
          <a:noFill/>
          <a:ln w="9525" algn="ctr">
            <a:noFill/>
            <a:miter lim="800000"/>
            <a:headEnd/>
            <a:tailEnd/>
          </a:ln>
          <a:effectLst/>
        </p:spPr>
        <p:txBody>
          <a:bodyPr lIns="18000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5C2F7A0D-ACAE-475D-8D65-A9E2101EBB2E}" type="slidenum">
              <a:rPr lang="de-DE" altLang="en-US" sz="1000" smtClean="0">
                <a:solidFill>
                  <a:schemeClr val="tx2"/>
                </a:solidFill>
              </a:rPr>
              <a:pPr>
                <a:defRPr/>
              </a:pPr>
              <a:t>‹#›</a:t>
            </a:fld>
            <a:r>
              <a:rPr lang="de-DE" altLang="en-US" sz="1000">
                <a:solidFill>
                  <a:schemeClr val="tx2"/>
                </a:solidFill>
              </a:rPr>
              <a:t> </a:t>
            </a:r>
            <a:r>
              <a:rPr lang="de-DE" altLang="en-US" sz="700">
                <a:solidFill>
                  <a:schemeClr val="tx2"/>
                </a:solidFill>
              </a:rPr>
              <a:t>Confidential</a:t>
            </a:r>
          </a:p>
        </p:txBody>
      </p:sp>
      <p:sp>
        <p:nvSpPr>
          <p:cNvPr id="2" name="Titel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3" name="Inhaltsplatzhalter 2"/>
          <p:cNvSpPr>
            <a:spLocks noGrp="1"/>
          </p:cNvSpPr>
          <p:nvPr>
            <p:ph sz="half" idx="1"/>
          </p:nvPr>
        </p:nvSpPr>
        <p:spPr>
          <a:xfrm>
            <a:off x="540000" y="1447200"/>
            <a:ext cx="3959992" cy="4870800"/>
          </a:xfrm>
        </p:spPr>
        <p:txBody>
          <a:bodyPr/>
          <a:lstStyle>
            <a:lvl1pPr>
              <a:defRPr sz="16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Inhaltsplatzhalter 3"/>
          <p:cNvSpPr>
            <a:spLocks noGrp="1"/>
          </p:cNvSpPr>
          <p:nvPr>
            <p:ph sz="half" idx="2"/>
          </p:nvPr>
        </p:nvSpPr>
        <p:spPr>
          <a:xfrm>
            <a:off x="4644008" y="1447200"/>
            <a:ext cx="3959992" cy="4870800"/>
          </a:xfrm>
        </p:spPr>
        <p:txBody>
          <a:bodyPr/>
          <a:lstStyle>
            <a:lvl1pPr>
              <a:defRPr sz="16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W_Footer_1"/>
          <p:cNvSpPr>
            <a:spLocks noGrp="1" noChangeArrowheads="1"/>
          </p:cNvSpPr>
          <p:nvPr>
            <p:ph type="ftr" sz="quarter" idx="10"/>
          </p:nvPr>
        </p:nvSpPr>
        <p:spPr>
          <a:xfrm>
            <a:off x="3779838" y="6562725"/>
            <a:ext cx="4359275" cy="295275"/>
          </a:xfrm>
          <a:prstGeom prst="rect">
            <a:avLst/>
          </a:prstGeom>
        </p:spPr>
        <p:txBody>
          <a:bodyPr/>
          <a:lstStyle>
            <a:lvl1pPr>
              <a:defRPr/>
            </a:lvl1pPr>
          </a:lstStyle>
          <a:p>
            <a:pPr>
              <a:defRPr/>
            </a:pPr>
            <a:r>
              <a:rPr lang="en-US" altLang="en-US"/>
              <a:t>Title of presentation| Referee | Department | Location, Date</a:t>
            </a:r>
            <a:endParaRPr lang="de-DE" altLang="en-US"/>
          </a:p>
        </p:txBody>
      </p:sp>
    </p:spTree>
    <p:extLst>
      <p:ext uri="{BB962C8B-B14F-4D97-AF65-F5344CB8AC3E}">
        <p14:creationId xmlns:p14="http://schemas.microsoft.com/office/powerpoint/2010/main" val="17662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7" name="Picture 8" descr="Bil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f der gleichen Seite des Rechtecks liegende Ecken abrunden 7"/>
          <p:cNvSpPr/>
          <p:nvPr/>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9" name="Gerade Verbindung 8"/>
          <p:cNvCxnSpPr/>
          <p:nvPr/>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14" descr="HELLA_Logo_2D_CO_RGB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Bil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f der gleichen Seite des Rechtecks liegende Ecken abrunden 13"/>
          <p:cNvSpPr/>
          <p:nvPr/>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13" name="Gerade Verbindung 14"/>
          <p:cNvCxnSpPr/>
          <p:nvPr/>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14" name="Picture 14" descr="HELLA_Logo_2D_CO_RGB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Bil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f der gleichen Seite des Rechtecks liegende Ecken abrunden 17"/>
          <p:cNvSpPr/>
          <p:nvPr userDrawn="1"/>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17" name="Gerade Verbindung 18"/>
          <p:cNvCxnSpPr/>
          <p:nvPr userDrawn="1"/>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18" name="Picture 14" descr="HELLA_Logo_2D_CO_RGB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3" name="Textplatzhalter 2"/>
          <p:cNvSpPr>
            <a:spLocks noGrp="1"/>
          </p:cNvSpPr>
          <p:nvPr>
            <p:ph type="body" idx="1"/>
          </p:nvPr>
        </p:nvSpPr>
        <p:spPr>
          <a:xfrm>
            <a:off x="540000" y="1447200"/>
            <a:ext cx="3959992" cy="639762"/>
          </a:xfrm>
        </p:spPr>
        <p:txBody>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540000" y="2132856"/>
            <a:ext cx="3959992" cy="4185144"/>
          </a:xfrm>
        </p:spPr>
        <p:txBody>
          <a:bodyPr/>
          <a:lstStyle>
            <a:lvl1pPr>
              <a:defRPr sz="16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platzhalter 4"/>
          <p:cNvSpPr>
            <a:spLocks noGrp="1"/>
          </p:cNvSpPr>
          <p:nvPr>
            <p:ph type="body" sz="quarter" idx="3"/>
          </p:nvPr>
        </p:nvSpPr>
        <p:spPr>
          <a:xfrm>
            <a:off x="4644008" y="1447200"/>
            <a:ext cx="3959992" cy="639762"/>
          </a:xfrm>
        </p:spPr>
        <p:txBody>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p:nvPr>
        </p:nvSpPr>
        <p:spPr>
          <a:xfrm>
            <a:off x="4644008" y="2132856"/>
            <a:ext cx="3959992" cy="4185144"/>
          </a:xfrm>
        </p:spPr>
        <p:txBody>
          <a:bodyPr/>
          <a:lstStyle>
            <a:lvl1pPr>
              <a:defRPr sz="1600"/>
            </a:lvl1pPr>
            <a:lvl2pPr>
              <a:defRPr sz="1600" baseline="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W_Footer_1"/>
          <p:cNvSpPr>
            <a:spLocks noGrp="1" noChangeArrowheads="1"/>
          </p:cNvSpPr>
          <p:nvPr>
            <p:ph type="ftr" sz="quarter" idx="10"/>
          </p:nvPr>
        </p:nvSpPr>
        <p:spPr>
          <a:xfrm>
            <a:off x="3779838" y="6562725"/>
            <a:ext cx="4359275" cy="295275"/>
          </a:xfrm>
          <a:prstGeom prst="rect">
            <a:avLst/>
          </a:prstGeom>
        </p:spPr>
        <p:txBody>
          <a:bodyPr/>
          <a:lstStyle>
            <a:lvl1pPr>
              <a:defRPr/>
            </a:lvl1pPr>
          </a:lstStyle>
          <a:p>
            <a:pPr>
              <a:defRPr/>
            </a:pPr>
            <a:r>
              <a:rPr lang="en-US" altLang="en-US"/>
              <a:t>Title of presentation| Referee | Department | Location, Date</a:t>
            </a:r>
            <a:endParaRPr lang="de-DE" altLang="en-US"/>
          </a:p>
        </p:txBody>
      </p:sp>
      <p:sp>
        <p:nvSpPr>
          <p:cNvPr id="20" name="Rectangle 6"/>
          <p:cNvSpPr>
            <a:spLocks noGrp="1" noChangeArrowheads="1"/>
          </p:cNvSpPr>
          <p:nvPr>
            <p:ph type="sldNum" sz="quarter" idx="11"/>
          </p:nvPr>
        </p:nvSpPr>
        <p:spPr/>
        <p:txBody>
          <a:bodyPr/>
          <a:lstStyle>
            <a:lvl1pPr>
              <a:defRPr/>
            </a:lvl1pPr>
          </a:lstStyle>
          <a:p>
            <a:pPr>
              <a:defRPr/>
            </a:pPr>
            <a:fld id="{F96CD975-C754-4346-B92A-037ED6961DDA}" type="slidenum">
              <a:rPr lang="de-DE" altLang="en-US"/>
              <a:pPr>
                <a:defRPr/>
              </a:pPr>
              <a:t>‹#›</a:t>
            </a:fld>
            <a:r>
              <a:rPr lang="de-DE" altLang="en-US"/>
              <a:t> </a:t>
            </a:r>
            <a:r>
              <a:rPr lang="de-DE" altLang="en-US" sz="700"/>
              <a:t>Confidential</a:t>
            </a:r>
          </a:p>
        </p:txBody>
      </p:sp>
    </p:spTree>
    <p:extLst>
      <p:ext uri="{BB962C8B-B14F-4D97-AF65-F5344CB8AC3E}">
        <p14:creationId xmlns:p14="http://schemas.microsoft.com/office/powerpoint/2010/main" val="197749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3" name="Picture 8" descr="Bil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f der gleichen Seite des Rechtecks liegende Ecken abrunden 3"/>
          <p:cNvSpPr/>
          <p:nvPr/>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5" name="Gerade Verbindung 4"/>
          <p:cNvCxnSpPr/>
          <p:nvPr/>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14" descr="HELLA_Logo_2D_CO_RGB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Bil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f der gleichen Seite des Rechtecks liegende Ecken abrunden 9"/>
          <p:cNvSpPr/>
          <p:nvPr/>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9" name="Gerade Verbindung 10"/>
          <p:cNvCxnSpPr/>
          <p:nvPr/>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14" descr="HELLA_Logo_2D_CO_RGB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Bil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f der gleichen Seite des Rechtecks liegende Ecken abrunden 13"/>
          <p:cNvSpPr/>
          <p:nvPr userDrawn="1"/>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13" name="Gerade Verbindung 14"/>
          <p:cNvCxnSpPr/>
          <p:nvPr userDrawn="1"/>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14" name="Picture 14" descr="HELLA_Logo_2D_CO_RGB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15" name="TW_Footer_1"/>
          <p:cNvSpPr>
            <a:spLocks noGrp="1" noChangeArrowheads="1"/>
          </p:cNvSpPr>
          <p:nvPr>
            <p:ph type="ftr" sz="quarter" idx="10"/>
          </p:nvPr>
        </p:nvSpPr>
        <p:spPr>
          <a:xfrm>
            <a:off x="3779838" y="6562725"/>
            <a:ext cx="4359275" cy="295275"/>
          </a:xfrm>
          <a:prstGeom prst="rect">
            <a:avLst/>
          </a:prstGeom>
        </p:spPr>
        <p:txBody>
          <a:bodyPr/>
          <a:lstStyle>
            <a:lvl1pPr>
              <a:defRPr/>
            </a:lvl1pPr>
          </a:lstStyle>
          <a:p>
            <a:pPr>
              <a:defRPr/>
            </a:pPr>
            <a:r>
              <a:rPr lang="en-US" altLang="en-US"/>
              <a:t>Title of presentation| Referee | Department | Location, Date</a:t>
            </a:r>
            <a:endParaRPr lang="de-DE" altLang="en-US"/>
          </a:p>
        </p:txBody>
      </p:sp>
      <p:sp>
        <p:nvSpPr>
          <p:cNvPr id="16" name="Rectangle 6"/>
          <p:cNvSpPr>
            <a:spLocks noGrp="1" noChangeArrowheads="1"/>
          </p:cNvSpPr>
          <p:nvPr>
            <p:ph type="sldNum" sz="quarter" idx="11"/>
          </p:nvPr>
        </p:nvSpPr>
        <p:spPr/>
        <p:txBody>
          <a:bodyPr/>
          <a:lstStyle>
            <a:lvl1pPr>
              <a:defRPr/>
            </a:lvl1pPr>
          </a:lstStyle>
          <a:p>
            <a:pPr>
              <a:defRPr/>
            </a:pPr>
            <a:fld id="{3F5B4C3D-95AF-4FC0-9F87-F1C1F87BA7AF}" type="slidenum">
              <a:rPr lang="de-DE" altLang="en-US"/>
              <a:pPr>
                <a:defRPr/>
              </a:pPr>
              <a:t>‹#›</a:t>
            </a:fld>
            <a:r>
              <a:rPr lang="de-DE" altLang="en-US"/>
              <a:t> </a:t>
            </a:r>
            <a:r>
              <a:rPr lang="de-DE" altLang="en-US" sz="700"/>
              <a:t>Confidential</a:t>
            </a:r>
          </a:p>
        </p:txBody>
      </p:sp>
    </p:spTree>
    <p:extLst>
      <p:ext uri="{BB962C8B-B14F-4D97-AF65-F5344CB8AC3E}">
        <p14:creationId xmlns:p14="http://schemas.microsoft.com/office/powerpoint/2010/main" val="79805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8" descr="Bil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f der gleichen Seite des Rechtecks liegende Ecken abrunden 2"/>
          <p:cNvSpPr/>
          <p:nvPr/>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4" name="Gerade Verbindung 3"/>
          <p:cNvCxnSpPr/>
          <p:nvPr/>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5" name="Picture 14" descr="HELLA_Logo_2D_CO_RGB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Bil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f der gleichen Seite des Rechtecks liegende Ecken abrunden 8"/>
          <p:cNvSpPr/>
          <p:nvPr/>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8" name="Gerade Verbindung 9"/>
          <p:cNvCxnSpPr/>
          <p:nvPr/>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9" name="Picture 14" descr="HELLA_Logo_2D_CO_RGB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Bil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f der gleichen Seite des Rechtecks liegende Ecken abrunden 12"/>
          <p:cNvSpPr/>
          <p:nvPr userDrawn="1"/>
        </p:nvSpPr>
        <p:spPr>
          <a:xfrm>
            <a:off x="538163" y="0"/>
            <a:ext cx="3240087" cy="179388"/>
          </a:xfrm>
          <a:prstGeom prst="round2SameRect">
            <a:avLst>
              <a:gd name="adj1" fmla="val 0"/>
              <a:gd name="adj2" fmla="val 42062"/>
            </a:avLst>
          </a:prstGeom>
          <a:gradFill flip="none" rotWithShape="0">
            <a:gsLst>
              <a:gs pos="40000">
                <a:srgbClr val="FFC828"/>
              </a:gs>
              <a:gs pos="100000">
                <a:srgbClr val="FFE393"/>
              </a:gs>
            </a:gsLst>
            <a:lin ang="3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de-DE" dirty="0"/>
          </a:p>
        </p:txBody>
      </p:sp>
      <p:cxnSp>
        <p:nvCxnSpPr>
          <p:cNvPr id="12" name="Gerade Verbindung 13"/>
          <p:cNvCxnSpPr/>
          <p:nvPr userDrawn="1"/>
        </p:nvCxnSpPr>
        <p:spPr>
          <a:xfrm>
            <a:off x="541338" y="1244600"/>
            <a:ext cx="80629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13" name="Picture 18" descr="HELLA_Logo_2D_CO_RGB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525" y="6450013"/>
            <a:ext cx="4603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W_Footer_1"/>
          <p:cNvSpPr>
            <a:spLocks noGrp="1" noChangeArrowheads="1"/>
          </p:cNvSpPr>
          <p:nvPr>
            <p:ph type="ftr" sz="quarter" idx="10"/>
          </p:nvPr>
        </p:nvSpPr>
        <p:spPr>
          <a:xfrm>
            <a:off x="3779838" y="6562725"/>
            <a:ext cx="4359275" cy="295275"/>
          </a:xfrm>
          <a:prstGeom prst="rect">
            <a:avLst/>
          </a:prstGeom>
        </p:spPr>
        <p:txBody>
          <a:bodyPr/>
          <a:lstStyle>
            <a:lvl1pPr>
              <a:defRPr/>
            </a:lvl1pPr>
          </a:lstStyle>
          <a:p>
            <a:pPr>
              <a:defRPr/>
            </a:pPr>
            <a:r>
              <a:rPr lang="en-US" altLang="en-US"/>
              <a:t>Title of presentation| Referee | Department | Location, Date</a:t>
            </a:r>
            <a:endParaRPr lang="de-DE" altLang="en-US"/>
          </a:p>
        </p:txBody>
      </p:sp>
      <p:sp>
        <p:nvSpPr>
          <p:cNvPr id="15" name="Slide Number Placeholder 14"/>
          <p:cNvSpPr>
            <a:spLocks noGrp="1" noChangeArrowheads="1"/>
          </p:cNvSpPr>
          <p:nvPr>
            <p:ph type="sldNum" sz="quarter" idx="11"/>
          </p:nvPr>
        </p:nvSpPr>
        <p:spPr/>
        <p:txBody>
          <a:bodyPr/>
          <a:lstStyle>
            <a:lvl1pPr>
              <a:defRPr/>
            </a:lvl1pPr>
          </a:lstStyle>
          <a:p>
            <a:pPr>
              <a:defRPr/>
            </a:pPr>
            <a:fld id="{DC1A6E05-ECBB-49F0-84FF-42C1ADF26329}" type="slidenum">
              <a:rPr lang="de-DE" altLang="en-US"/>
              <a:pPr>
                <a:defRPr/>
              </a:pPr>
              <a:t>‹#›</a:t>
            </a:fld>
            <a:r>
              <a:rPr lang="de-DE" altLang="en-US"/>
              <a:t> </a:t>
            </a:r>
            <a:r>
              <a:rPr lang="de-DE" altLang="en-US" sz="700"/>
              <a:t>Confidential</a:t>
            </a:r>
          </a:p>
        </p:txBody>
      </p:sp>
    </p:spTree>
    <p:extLst>
      <p:ext uri="{BB962C8B-B14F-4D97-AF65-F5344CB8AC3E}">
        <p14:creationId xmlns:p14="http://schemas.microsoft.com/office/powerpoint/2010/main" val="20940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8" descr="Bild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750" y="6497638"/>
            <a:ext cx="3240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3956400" y="2130425"/>
            <a:ext cx="4647600" cy="1108800"/>
          </a:xfrm>
        </p:spPr>
        <p:txBody>
          <a:bodyPr lIns="180000" tIns="0" anchor="b"/>
          <a:lstStyle>
            <a:lvl1pPr>
              <a:defRPr sz="2800"/>
            </a:lvl1pPr>
          </a:lstStyle>
          <a:p>
            <a:r>
              <a:rPr lang="en-US" dirty="0" err="1"/>
              <a:t>Vielen</a:t>
            </a:r>
            <a:r>
              <a:rPr lang="en-US" dirty="0"/>
              <a:t> Dank </a:t>
            </a:r>
            <a:r>
              <a:rPr lang="de-DE" dirty="0"/>
              <a:t>für Ihren Aufmerksammkeit</a:t>
            </a:r>
          </a:p>
        </p:txBody>
      </p:sp>
      <p:sp>
        <p:nvSpPr>
          <p:cNvPr id="3" name="Untertitel 2"/>
          <p:cNvSpPr>
            <a:spLocks noGrp="1"/>
          </p:cNvSpPr>
          <p:nvPr>
            <p:ph type="subTitle" idx="1" hasCustomPrompt="1"/>
          </p:nvPr>
        </p:nvSpPr>
        <p:spPr>
          <a:xfrm>
            <a:off x="539552" y="3416400"/>
            <a:ext cx="3243659" cy="1859656"/>
          </a:xfrm>
        </p:spPr>
        <p:txBody>
          <a:bodyPr lIns="0"/>
          <a:lstStyle>
            <a:lvl1pPr marL="0" marR="0" indent="0" algn="l" defTabSz="914400" rtl="0" eaLnBrk="1" fontAlgn="auto" latinLnBrk="0" hangingPunct="1">
              <a:lnSpc>
                <a:spcPts val="1000"/>
              </a:lnSpc>
              <a:spcBef>
                <a:spcPts val="0"/>
              </a:spcBef>
              <a:spcAft>
                <a:spcPts val="600"/>
              </a:spcAft>
              <a:buClrTx/>
              <a:buSzPct val="90000"/>
              <a:buFont typeface="Wingdings" pitchFamily="2" charset="2"/>
              <a:buNone/>
              <a:tabLst/>
              <a:defRPr sz="105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Kontakt</a:t>
            </a:r>
            <a:r>
              <a:rPr lang="en-US" dirty="0"/>
              <a:t>:</a:t>
            </a:r>
            <a:endParaRPr lang="de-DE" dirty="0"/>
          </a:p>
        </p:txBody>
      </p:sp>
      <p:pic>
        <p:nvPicPr>
          <p:cNvPr id="12" name="Grafik 11"/>
          <p:cNvPicPr>
            <a:picLocks noChangeAspect="1" noChangeArrowheads="1"/>
          </p:cNvPicPr>
          <p:nvPr userDrawn="1"/>
        </p:nvPicPr>
        <p:blipFill>
          <a:blip r:embed="rId3" cstate="screen">
            <a:extLst>
              <a:ext uri="{28A0092B-C50C-407E-A947-70E740481C1C}">
                <a14:useLocalDpi xmlns:a14="http://schemas.microsoft.com/office/drawing/2010/main"/>
              </a:ext>
            </a:extLst>
          </a:blip>
          <a:srcRect r="58" b="59494"/>
          <a:stretch>
            <a:fillRect/>
          </a:stretch>
        </p:blipFill>
        <p:spPr bwMode="auto">
          <a:xfrm>
            <a:off x="541338" y="1"/>
            <a:ext cx="3238214" cy="1312419"/>
          </a:xfrm>
          <a:custGeom>
            <a:avLst/>
            <a:gdLst>
              <a:gd name="connsiteX0" fmla="*/ 0 w 3238214"/>
              <a:gd name="connsiteY0" fmla="*/ 0 h 1312419"/>
              <a:gd name="connsiteX1" fmla="*/ 3238214 w 3238214"/>
              <a:gd name="connsiteY1" fmla="*/ 0 h 1312419"/>
              <a:gd name="connsiteX2" fmla="*/ 3238214 w 3238214"/>
              <a:gd name="connsiteY2" fmla="*/ 1239341 h 1312419"/>
              <a:gd name="connsiteX3" fmla="*/ 3165136 w 3238214"/>
              <a:gd name="connsiteY3" fmla="*/ 1312419 h 1312419"/>
              <a:gd name="connsiteX4" fmla="*/ 71292 w 3238214"/>
              <a:gd name="connsiteY4" fmla="*/ 1312419 h 1312419"/>
              <a:gd name="connsiteX5" fmla="*/ 3957 w 3238214"/>
              <a:gd name="connsiteY5" fmla="*/ 1267786 h 1312419"/>
              <a:gd name="connsiteX6" fmla="*/ 0 w 3238214"/>
              <a:gd name="connsiteY6" fmla="*/ 1248187 h 131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214" h="1312419">
                <a:moveTo>
                  <a:pt x="0" y="0"/>
                </a:moveTo>
                <a:lnTo>
                  <a:pt x="3238214" y="0"/>
                </a:lnTo>
                <a:lnTo>
                  <a:pt x="3238214" y="1239341"/>
                </a:lnTo>
                <a:cubicBezTo>
                  <a:pt x="3238214" y="1279701"/>
                  <a:pt x="3205496" y="1312419"/>
                  <a:pt x="3165136" y="1312419"/>
                </a:cubicBezTo>
                <a:lnTo>
                  <a:pt x="71292" y="1312419"/>
                </a:lnTo>
                <a:cubicBezTo>
                  <a:pt x="41022" y="1312419"/>
                  <a:pt x="15051" y="1294015"/>
                  <a:pt x="3957" y="1267786"/>
                </a:cubicBezTo>
                <a:lnTo>
                  <a:pt x="0" y="1248187"/>
                </a:lnTo>
                <a:close/>
              </a:path>
            </a:pathLst>
          </a:custGeom>
          <a:noFill/>
        </p:spPr>
      </p:pic>
    </p:spTree>
    <p:extLst>
      <p:ext uri="{BB962C8B-B14F-4D97-AF65-F5344CB8AC3E}">
        <p14:creationId xmlns:p14="http://schemas.microsoft.com/office/powerpoint/2010/main" val="102939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539750" y="360363"/>
            <a:ext cx="806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0000" rIns="0" bIns="0" numCol="1" anchor="t" anchorCtr="0" compatLnSpc="1">
            <a:prstTxWarp prst="textNoShape">
              <a:avLst/>
            </a:prstTxWarp>
          </a:bodyPr>
          <a:lstStyle/>
          <a:p>
            <a:pPr lvl="0"/>
            <a:r>
              <a:rPr lang="en-US" altLang="de-DE"/>
              <a:t>Title</a:t>
            </a:r>
          </a:p>
        </p:txBody>
      </p:sp>
      <p:sp>
        <p:nvSpPr>
          <p:cNvPr id="1027" name="Textplatzhalter 2"/>
          <p:cNvSpPr>
            <a:spLocks noGrp="1"/>
          </p:cNvSpPr>
          <p:nvPr>
            <p:ph type="body" idx="1"/>
          </p:nvPr>
        </p:nvSpPr>
        <p:spPr bwMode="auto">
          <a:xfrm>
            <a:off x="539750" y="1447800"/>
            <a:ext cx="80645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a:t>Text Level 1</a:t>
            </a:r>
          </a:p>
          <a:p>
            <a:pPr lvl="1"/>
            <a:r>
              <a:rPr lang="en-US" altLang="de-DE"/>
              <a:t>Level 2</a:t>
            </a:r>
          </a:p>
          <a:p>
            <a:pPr lvl="2"/>
            <a:r>
              <a:rPr lang="en-US" altLang="de-DE"/>
              <a:t>Level 3</a:t>
            </a:r>
          </a:p>
          <a:p>
            <a:pPr lvl="3"/>
            <a:r>
              <a:rPr lang="en-US" altLang="de-DE"/>
              <a:t>Level 4</a:t>
            </a:r>
          </a:p>
          <a:p>
            <a:pPr lvl="4"/>
            <a:r>
              <a:rPr lang="en-US" altLang="de-DE"/>
              <a:t>Level 5</a:t>
            </a:r>
          </a:p>
        </p:txBody>
      </p:sp>
      <p:sp>
        <p:nvSpPr>
          <p:cNvPr id="9" name="Rectangle 6"/>
          <p:cNvSpPr>
            <a:spLocks noGrp="1" noChangeArrowheads="1"/>
          </p:cNvSpPr>
          <p:nvPr>
            <p:ph type="sldNum" sz="quarter" idx="4"/>
          </p:nvPr>
        </p:nvSpPr>
        <p:spPr bwMode="auto">
          <a:xfrm>
            <a:off x="541338" y="6551613"/>
            <a:ext cx="1058862" cy="204787"/>
          </a:xfrm>
          <a:prstGeom prst="rect">
            <a:avLst/>
          </a:prstGeom>
          <a:noFill/>
          <a:ln w="9525" algn="ctr">
            <a:noFill/>
            <a:miter lim="800000"/>
            <a:headEnd/>
            <a:tailEnd/>
          </a:ln>
          <a:effectLst/>
        </p:spPr>
        <p:txBody>
          <a:bodyPr vert="horz" wrap="square" lIns="180000" tIns="0" rIns="0" bIns="0" numCol="1" anchor="t" anchorCtr="0" compatLnSpc="1">
            <a:prstTxWarp prst="textNoShape">
              <a:avLst/>
            </a:prstTxWarp>
          </a:bodyPr>
          <a:lstStyle>
            <a:lvl1pPr eaLnBrk="0" hangingPunct="0">
              <a:defRPr sz="1000">
                <a:solidFill>
                  <a:schemeClr val="tx2"/>
                </a:solidFill>
              </a:defRPr>
            </a:lvl1pPr>
          </a:lstStyle>
          <a:p>
            <a:pPr>
              <a:defRPr/>
            </a:pPr>
            <a:fld id="{1FEE0C08-7D11-4856-810D-7240B5F14EDF}" type="slidenum">
              <a:rPr lang="de-DE" altLang="en-US"/>
              <a:pPr>
                <a:defRPr/>
              </a:pPr>
              <a:t>‹#›</a:t>
            </a:fld>
            <a:r>
              <a:rPr lang="de-DE" altLang="en-US"/>
              <a:t> </a:t>
            </a:r>
            <a:r>
              <a:rPr lang="de-DE" altLang="en-US" sz="700"/>
              <a:t>Confidential</a:t>
            </a:r>
          </a:p>
        </p:txBody>
      </p:sp>
    </p:spTree>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Lst>
  <p:hf hdr="0" dt="0"/>
  <p:txStyles>
    <p:titleStyle>
      <a:lvl1pPr algn="l" rtl="0" eaLnBrk="0" fontAlgn="base" hangingPunct="0">
        <a:spcBef>
          <a:spcPct val="0"/>
        </a:spcBef>
        <a:spcAft>
          <a:spcPct val="0"/>
        </a:spcAft>
        <a:defRPr sz="20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marL="265113" indent="-265113" algn="l" rtl="0" eaLnBrk="0" fontAlgn="base" hangingPunct="0">
        <a:spcBef>
          <a:spcPts val="1400"/>
        </a:spcBef>
        <a:spcAft>
          <a:spcPts val="600"/>
        </a:spcAft>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1pPr>
      <a:lvl2pPr marL="446088" indent="-176213" algn="l" rtl="0" eaLnBrk="0" fontAlgn="base" hangingPunct="0">
        <a:spcBef>
          <a:spcPts val="8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628650" indent="-185738" algn="l" rtl="0" eaLnBrk="0" fontAlgn="base" hangingPunct="0">
        <a:spcBef>
          <a:spcPts val="8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809625" indent="-179388" algn="l" rtl="0" eaLnBrk="0" fontAlgn="base" hangingPunct="0">
        <a:spcBef>
          <a:spcPts val="800"/>
        </a:spcBef>
        <a:spcAft>
          <a:spcPct val="0"/>
        </a:spcAft>
        <a:buFont typeface="Arial" panose="020B0604020202020204" pitchFamily="34" charset="0"/>
        <a:buChar char="•"/>
        <a:defRPr sz="1400" kern="1200">
          <a:solidFill>
            <a:schemeClr val="tx1"/>
          </a:solidFill>
          <a:latin typeface="Arial" pitchFamily="34" charset="0"/>
          <a:ea typeface="+mn-ea"/>
          <a:cs typeface="Arial" pitchFamily="34" charset="0"/>
        </a:defRPr>
      </a:lvl4pPr>
      <a:lvl5pPr marL="985838" indent="-176213" algn="l" rtl="0" eaLnBrk="0" fontAlgn="base" hangingPunct="0">
        <a:spcBef>
          <a:spcPts val="800"/>
        </a:spcBef>
        <a:spcAft>
          <a:spcPct val="0"/>
        </a:spcAft>
        <a:buFont typeface="Arial" panose="020B0604020202020204"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slideLayout" Target="../slideLayouts/slideLayout2.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10" Type="http://schemas.openxmlformats.org/officeDocument/2006/relationships/tags" Target="../tags/tag38.xml"/><Relationship Id="rId19" Type="http://schemas.openxmlformats.org/officeDocument/2006/relationships/tags" Target="../tags/tag47.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7.png"/><Relationship Id="rId7" Type="http://schemas.openxmlformats.org/officeDocument/2006/relationships/diagramLayout" Target="../diagrams/layout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8.pn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tags" Target="../tags/tag93.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33.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35.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tags" Target="../tags/tag137.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8.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Layout" Target="../slideLayouts/slideLayout2.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ctrTitle"/>
          </p:nvPr>
        </p:nvSpPr>
        <p:spPr>
          <a:xfrm>
            <a:off x="3956400" y="2130425"/>
            <a:ext cx="4806600" cy="1108800"/>
          </a:xfrm>
        </p:spPr>
        <p:txBody>
          <a:bodyPr/>
          <a:lstStyle/>
          <a:p>
            <a:r>
              <a:rPr lang="en-US" altLang="en-US" dirty="0"/>
              <a:t>Hella 8D Report_ Supplier Training Material</a:t>
            </a:r>
            <a:br>
              <a:rPr lang="en-US" altLang="en-US" dirty="0"/>
            </a:br>
            <a:r>
              <a:rPr lang="zh-CN" altLang="en-US" dirty="0"/>
              <a:t>海拉</a:t>
            </a:r>
            <a:r>
              <a:rPr lang="en-US" altLang="zh-CN" dirty="0"/>
              <a:t>8D</a:t>
            </a:r>
            <a:r>
              <a:rPr lang="zh-CN" altLang="en-US" dirty="0"/>
              <a:t>报告</a:t>
            </a:r>
            <a:r>
              <a:rPr lang="en-US" altLang="zh-CN" dirty="0"/>
              <a:t>_</a:t>
            </a:r>
            <a:r>
              <a:rPr lang="zh-CN" altLang="en-US" dirty="0"/>
              <a:t>供应商培训资料</a:t>
            </a:r>
            <a:endParaRPr lang="en-US" altLang="en-US" dirty="0"/>
          </a:p>
        </p:txBody>
      </p:sp>
      <p:sp>
        <p:nvSpPr>
          <p:cNvPr id="2" name="TextBox 1"/>
          <p:cNvSpPr txBox="1"/>
          <p:nvPr/>
        </p:nvSpPr>
        <p:spPr>
          <a:xfrm>
            <a:off x="4191000" y="3962400"/>
            <a:ext cx="3733800" cy="553998"/>
          </a:xfrm>
          <a:prstGeom prst="rect">
            <a:avLst/>
          </a:prstGeom>
          <a:noFill/>
        </p:spPr>
        <p:txBody>
          <a:bodyPr wrap="square" lIns="0" tIns="0" rIns="0" bIns="0">
            <a:spAutoFit/>
          </a:bodyPr>
          <a:lstStyle/>
          <a:p>
            <a:pPr>
              <a:defRPr/>
            </a:pPr>
            <a:r>
              <a:rPr lang="en-US" b="1" dirty="0">
                <a:solidFill>
                  <a:schemeClr val="tx2"/>
                </a:solidFill>
                <a:ea typeface="+mj-ea"/>
              </a:rPr>
              <a:t>Lippstadt  2017-11-20</a:t>
            </a:r>
          </a:p>
          <a:p>
            <a:pPr>
              <a:defRPr/>
            </a:pPr>
            <a:r>
              <a:rPr lang="en-US" b="1" dirty="0">
                <a:solidFill>
                  <a:schemeClr val="tx2"/>
                </a:solidFill>
                <a:ea typeface="+mj-ea"/>
              </a:rPr>
              <a:t>HCC-PU-QM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D1 — Problem Solving Team</a:t>
            </a:r>
            <a:br>
              <a:rPr lang="en-US" altLang="zh-CN" dirty="0">
                <a:latin typeface="+mn-lt"/>
                <a:ea typeface="宋体" panose="02010600030101010101" pitchFamily="2" charset="-122"/>
              </a:rPr>
            </a:br>
            <a:r>
              <a:rPr lang="en-US" altLang="zh-CN" sz="1600" b="0" dirty="0">
                <a:latin typeface="+mn-lt"/>
                <a:ea typeface="宋体" panose="02010600030101010101" pitchFamily="2" charset="-122"/>
              </a:rPr>
              <a:t> Information regarding Hella contact person and claim subject</a:t>
            </a:r>
            <a:br>
              <a:rPr lang="en-US" altLang="zh-CN" sz="1600" b="0" dirty="0">
                <a:latin typeface="+mn-lt"/>
                <a:ea typeface="宋体" panose="02010600030101010101" pitchFamily="2" charset="-122"/>
              </a:rPr>
            </a:br>
            <a:r>
              <a:rPr lang="zh-CN" altLang="en-US" sz="1600" b="0" dirty="0">
                <a:latin typeface="+mn-lt"/>
                <a:ea typeface="宋体" panose="02010600030101010101" pitchFamily="2" charset="-122"/>
              </a:rPr>
              <a:t> 关于</a:t>
            </a:r>
            <a:r>
              <a:rPr lang="en-US" altLang="zh-CN" sz="1600" b="0" dirty="0">
                <a:latin typeface="+mn-lt"/>
                <a:ea typeface="宋体" panose="02010600030101010101" pitchFamily="2" charset="-122"/>
              </a:rPr>
              <a:t>Hella</a:t>
            </a:r>
            <a:r>
              <a:rPr lang="zh-CN" altLang="en-US" sz="1600" b="0" dirty="0">
                <a:latin typeface="+mn-lt"/>
                <a:ea typeface="宋体" panose="02010600030101010101" pitchFamily="2" charset="-122"/>
              </a:rPr>
              <a:t>联系窗口及抱怨方面的信息</a:t>
            </a:r>
            <a:endParaRPr lang="en-US" altLang="en-US" dirty="0">
              <a:latin typeface="+mn-lt"/>
            </a:endParaRPr>
          </a:p>
        </p:txBody>
      </p:sp>
      <p:grpSp>
        <p:nvGrpSpPr>
          <p:cNvPr id="22533" name="Group 2"/>
          <p:cNvGrpSpPr>
            <a:grpSpLocks/>
          </p:cNvGrpSpPr>
          <p:nvPr/>
        </p:nvGrpSpPr>
        <p:grpSpPr bwMode="auto">
          <a:xfrm>
            <a:off x="615328" y="1534502"/>
            <a:ext cx="8059738" cy="1284287"/>
            <a:chOff x="533400" y="2004219"/>
            <a:chExt cx="8059738" cy="1285081"/>
          </a:xfrm>
        </p:grpSpPr>
        <p:pic>
          <p:nvPicPr>
            <p:cNvPr id="22549" name="Picture 28"/>
            <p:cNvPicPr>
              <a:picLocks noChangeAspect="1"/>
            </p:cNvPicPr>
            <p:nvPr/>
          </p:nvPicPr>
          <p:blipFill>
            <a:blip r:embed="rId2">
              <a:extLst>
                <a:ext uri="{28A0092B-C50C-407E-A947-70E740481C1C}">
                  <a14:useLocalDpi xmlns:a14="http://schemas.microsoft.com/office/drawing/2010/main" val="0"/>
                </a:ext>
              </a:extLst>
            </a:blip>
            <a:srcRect l="27577" t="33861" r="26167" b="53197"/>
            <a:stretch>
              <a:fillRect/>
            </a:stretch>
          </p:blipFill>
          <p:spPr bwMode="auto">
            <a:xfrm>
              <a:off x="533400" y="2020888"/>
              <a:ext cx="8059738"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p:cNvSpPr/>
            <p:nvPr/>
          </p:nvSpPr>
          <p:spPr>
            <a:xfrm>
              <a:off x="3124200" y="2004219"/>
              <a:ext cx="228600" cy="228741"/>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38" name="Oval 37"/>
            <p:cNvSpPr/>
            <p:nvPr/>
          </p:nvSpPr>
          <p:spPr>
            <a:xfrm>
              <a:off x="2895600" y="2209133"/>
              <a:ext cx="228600" cy="228741"/>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39" name="Oval 38"/>
            <p:cNvSpPr/>
            <p:nvPr/>
          </p:nvSpPr>
          <p:spPr>
            <a:xfrm>
              <a:off x="3124200" y="2361627"/>
              <a:ext cx="228600" cy="228741"/>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42" name="Oval 41"/>
            <p:cNvSpPr/>
            <p:nvPr/>
          </p:nvSpPr>
          <p:spPr>
            <a:xfrm>
              <a:off x="2895600" y="2590368"/>
              <a:ext cx="228600" cy="228741"/>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sp>
          <p:nvSpPr>
            <p:cNvPr id="44" name="Oval 43"/>
            <p:cNvSpPr/>
            <p:nvPr/>
          </p:nvSpPr>
          <p:spPr>
            <a:xfrm>
              <a:off x="3124200" y="2819109"/>
              <a:ext cx="228600" cy="228741"/>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5</a:t>
              </a:r>
            </a:p>
          </p:txBody>
        </p:sp>
        <p:sp>
          <p:nvSpPr>
            <p:cNvPr id="45" name="Oval 44"/>
            <p:cNvSpPr/>
            <p:nvPr/>
          </p:nvSpPr>
          <p:spPr>
            <a:xfrm>
              <a:off x="2895600" y="2971604"/>
              <a:ext cx="228600" cy="228741"/>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6</a:t>
              </a:r>
            </a:p>
          </p:txBody>
        </p:sp>
      </p:grpSp>
      <p:grpSp>
        <p:nvGrpSpPr>
          <p:cNvPr id="22534" name="Group 3"/>
          <p:cNvGrpSpPr>
            <a:grpSpLocks/>
          </p:cNvGrpSpPr>
          <p:nvPr/>
        </p:nvGrpSpPr>
        <p:grpSpPr bwMode="auto">
          <a:xfrm>
            <a:off x="533572" y="3605149"/>
            <a:ext cx="8223250" cy="2757487"/>
            <a:chOff x="404813" y="3696583"/>
            <a:chExt cx="8223250" cy="2757487"/>
          </a:xfrm>
        </p:grpSpPr>
        <p:pic>
          <p:nvPicPr>
            <p:cNvPr id="22536" name="Picture 29"/>
            <p:cNvPicPr>
              <a:picLocks noChangeAspect="1"/>
            </p:cNvPicPr>
            <p:nvPr/>
          </p:nvPicPr>
          <p:blipFill>
            <a:blip r:embed="rId3">
              <a:extLst>
                <a:ext uri="{28A0092B-C50C-407E-A947-70E740481C1C}">
                  <a14:useLocalDpi xmlns:a14="http://schemas.microsoft.com/office/drawing/2010/main" val="0"/>
                </a:ext>
              </a:extLst>
            </a:blip>
            <a:srcRect l="29723" t="39705" r="31284" b="37050"/>
            <a:stretch>
              <a:fillRect/>
            </a:stretch>
          </p:blipFill>
          <p:spPr bwMode="auto">
            <a:xfrm>
              <a:off x="404813" y="3696583"/>
              <a:ext cx="822325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Rounded Corners 30"/>
            <p:cNvSpPr/>
            <p:nvPr/>
          </p:nvSpPr>
          <p:spPr bwMode="auto">
            <a:xfrm>
              <a:off x="1604963" y="4549070"/>
              <a:ext cx="914400" cy="304800"/>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CN">
                <a:solidFill>
                  <a:srgbClr val="FFFFFF"/>
                </a:solidFill>
                <a:ea typeface="宋体" panose="02010600030101010101" pitchFamily="2" charset="-122"/>
              </a:endParaRPr>
            </a:p>
          </p:txBody>
        </p:sp>
        <p:sp>
          <p:nvSpPr>
            <p:cNvPr id="33" name="Rectangle: Rounded Corners 32"/>
            <p:cNvSpPr/>
            <p:nvPr/>
          </p:nvSpPr>
          <p:spPr bwMode="auto">
            <a:xfrm>
              <a:off x="1071563" y="4853870"/>
              <a:ext cx="1957387" cy="304800"/>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021-6160xxxx</a:t>
              </a:r>
            </a:p>
          </p:txBody>
        </p:sp>
        <p:sp>
          <p:nvSpPr>
            <p:cNvPr id="58" name="Rectangle: Rounded Corners 57"/>
            <p:cNvSpPr/>
            <p:nvPr/>
          </p:nvSpPr>
          <p:spPr bwMode="auto">
            <a:xfrm>
              <a:off x="1071563" y="5423783"/>
              <a:ext cx="2209800" cy="304800"/>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CN" sz="1400">
                <a:ea typeface="宋体" panose="02010600030101010101" pitchFamily="2" charset="-122"/>
              </a:endParaRPr>
            </a:p>
          </p:txBody>
        </p:sp>
        <p:sp>
          <p:nvSpPr>
            <p:cNvPr id="62" name="Rectangle: Rounded Corners 61"/>
            <p:cNvSpPr/>
            <p:nvPr/>
          </p:nvSpPr>
          <p:spPr bwMode="auto">
            <a:xfrm>
              <a:off x="6715125" y="3791833"/>
              <a:ext cx="1519238" cy="300037"/>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t>
              </a:r>
            </a:p>
          </p:txBody>
        </p:sp>
        <p:sp>
          <p:nvSpPr>
            <p:cNvPr id="79" name="Rectangle: Rounded Corners 78"/>
            <p:cNvSpPr/>
            <p:nvPr/>
          </p:nvSpPr>
          <p:spPr bwMode="auto">
            <a:xfrm>
              <a:off x="4160838" y="4549070"/>
              <a:ext cx="949325" cy="152400"/>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CN" sz="1400">
                <a:ea typeface="宋体" panose="02010600030101010101" pitchFamily="2" charset="-122"/>
              </a:endParaRPr>
            </a:p>
          </p:txBody>
        </p:sp>
        <p:sp>
          <p:nvSpPr>
            <p:cNvPr id="83" name="Rectangle: Rounded Corners 82"/>
            <p:cNvSpPr/>
            <p:nvPr/>
          </p:nvSpPr>
          <p:spPr bwMode="auto">
            <a:xfrm>
              <a:off x="6310313" y="4499858"/>
              <a:ext cx="1957387" cy="277812"/>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CN" sz="1400">
                <a:ea typeface="宋体" panose="02010600030101010101" pitchFamily="2" charset="-122"/>
              </a:endParaRPr>
            </a:p>
          </p:txBody>
        </p:sp>
        <p:sp>
          <p:nvSpPr>
            <p:cNvPr id="49" name="Oval 48"/>
            <p:cNvSpPr/>
            <p:nvPr/>
          </p:nvSpPr>
          <p:spPr>
            <a:xfrm>
              <a:off x="8266113" y="383787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50" name="Oval 49"/>
            <p:cNvSpPr/>
            <p:nvPr/>
          </p:nvSpPr>
          <p:spPr>
            <a:xfrm>
              <a:off x="2584450" y="454907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51" name="Oval 50"/>
            <p:cNvSpPr/>
            <p:nvPr/>
          </p:nvSpPr>
          <p:spPr>
            <a:xfrm>
              <a:off x="3097213" y="487609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sp>
          <p:nvSpPr>
            <p:cNvPr id="52" name="Oval 51"/>
            <p:cNvSpPr/>
            <p:nvPr/>
          </p:nvSpPr>
          <p:spPr>
            <a:xfrm>
              <a:off x="3325813" y="549839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53" name="Oval 52"/>
            <p:cNvSpPr/>
            <p:nvPr/>
          </p:nvSpPr>
          <p:spPr>
            <a:xfrm>
              <a:off x="5192713" y="451097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5</a:t>
              </a:r>
            </a:p>
          </p:txBody>
        </p:sp>
        <p:sp>
          <p:nvSpPr>
            <p:cNvPr id="54" name="Oval 53"/>
            <p:cNvSpPr/>
            <p:nvPr/>
          </p:nvSpPr>
          <p:spPr>
            <a:xfrm>
              <a:off x="8266113" y="451097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6</a:t>
              </a:r>
            </a:p>
          </p:txBody>
        </p:sp>
      </p:grpSp>
      <p:sp>
        <p:nvSpPr>
          <p:cNvPr id="22535" name="Rectangle 1"/>
          <p:cNvSpPr>
            <a:spLocks noChangeArrowheads="1"/>
          </p:cNvSpPr>
          <p:nvPr/>
        </p:nvSpPr>
        <p:spPr bwMode="auto">
          <a:xfrm>
            <a:off x="533572" y="3046285"/>
            <a:ext cx="8343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All above items can directly get from Hella QN.  As following attachment show:</a:t>
            </a:r>
          </a:p>
          <a:p>
            <a:r>
              <a:rPr lang="zh-CN" altLang="en-US" dirty="0"/>
              <a:t>上面所有的条目都可以直接从</a:t>
            </a:r>
            <a:r>
              <a:rPr lang="en-US" altLang="zh-CN" dirty="0"/>
              <a:t>Hella</a:t>
            </a:r>
            <a:r>
              <a:rPr lang="zh-CN" altLang="en-US" dirty="0"/>
              <a:t>的质量抱怨信上获得，如下附件显示：</a:t>
            </a:r>
          </a:p>
        </p:txBody>
      </p:sp>
      <p:sp>
        <p:nvSpPr>
          <p:cNvPr id="27" name="Slide Number Placeholder 4">
            <a:extLst>
              <a:ext uri="{FF2B5EF4-FFF2-40B4-BE49-F238E27FC236}">
                <a16:creationId xmlns:a16="http://schemas.microsoft.com/office/drawing/2014/main" id="{9DADF976-010A-460C-9B55-63021E204141}"/>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10</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8"/>
          <p:cNvPicPr>
            <a:picLocks noChangeAspect="1"/>
          </p:cNvPicPr>
          <p:nvPr/>
        </p:nvPicPr>
        <p:blipFill>
          <a:blip r:embed="rId2">
            <a:extLst>
              <a:ext uri="{28A0092B-C50C-407E-A947-70E740481C1C}">
                <a14:useLocalDpi xmlns:a14="http://schemas.microsoft.com/office/drawing/2010/main" val="0"/>
              </a:ext>
            </a:extLst>
          </a:blip>
          <a:srcRect l="27577" t="33861" r="26167" b="53197"/>
          <a:stretch>
            <a:fillRect/>
          </a:stretch>
        </p:blipFill>
        <p:spPr bwMode="auto">
          <a:xfrm>
            <a:off x="527309" y="1588422"/>
            <a:ext cx="8059738"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D1 — Problem Solving Team </a:t>
            </a:r>
            <a:br>
              <a:rPr lang="en-US" altLang="zh-CN" dirty="0">
                <a:latin typeface="+mn-lt"/>
                <a:ea typeface="宋体" panose="02010600030101010101" pitchFamily="2" charset="-122"/>
              </a:rPr>
            </a:br>
            <a:r>
              <a:rPr lang="en-US" altLang="zh-CN" sz="1600" b="0" dirty="0">
                <a:latin typeface="+mn-lt"/>
                <a:ea typeface="宋体" panose="02010600030101010101" pitchFamily="2" charset="-122"/>
              </a:rPr>
              <a:t>Type of failure</a:t>
            </a:r>
            <a:br>
              <a:rPr lang="en-US" altLang="zh-CN" sz="1600" b="0" dirty="0">
                <a:latin typeface="+mn-lt"/>
                <a:ea typeface="宋体" panose="02010600030101010101" pitchFamily="2" charset="-122"/>
              </a:rPr>
            </a:br>
            <a:r>
              <a:rPr lang="zh-CN" altLang="en-US" sz="1600" b="0" dirty="0">
                <a:latin typeface="+mn-lt"/>
                <a:ea typeface="宋体" panose="02010600030101010101" pitchFamily="2" charset="-122"/>
              </a:rPr>
              <a:t>失效类型</a:t>
            </a:r>
            <a:endParaRPr lang="en-US" altLang="en-US" dirty="0">
              <a:latin typeface="+mn-lt"/>
            </a:endParaRPr>
          </a:p>
        </p:txBody>
      </p:sp>
      <p:sp>
        <p:nvSpPr>
          <p:cNvPr id="22" name="Oval 21"/>
          <p:cNvSpPr/>
          <p:nvPr/>
        </p:nvSpPr>
        <p:spPr>
          <a:xfrm>
            <a:off x="5638800" y="1702197"/>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grpSp>
        <p:nvGrpSpPr>
          <p:cNvPr id="5" name="Group 4">
            <a:extLst>
              <a:ext uri="{FF2B5EF4-FFF2-40B4-BE49-F238E27FC236}">
                <a16:creationId xmlns:a16="http://schemas.microsoft.com/office/drawing/2014/main" id="{0460DBD0-EFD5-492B-8032-2A9C1481286E}"/>
              </a:ext>
            </a:extLst>
          </p:cNvPr>
          <p:cNvGrpSpPr/>
          <p:nvPr/>
        </p:nvGrpSpPr>
        <p:grpSpPr>
          <a:xfrm>
            <a:off x="5638800" y="1934766"/>
            <a:ext cx="228600" cy="449262"/>
            <a:chOff x="5638800" y="2522538"/>
            <a:chExt cx="228600" cy="449262"/>
          </a:xfrm>
        </p:grpSpPr>
        <p:sp>
          <p:nvSpPr>
            <p:cNvPr id="23" name="Oval 22"/>
            <p:cNvSpPr/>
            <p:nvPr/>
          </p:nvSpPr>
          <p:spPr>
            <a:xfrm>
              <a:off x="5638800" y="252253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24" name="Oval 23"/>
            <p:cNvSpPr/>
            <p:nvPr/>
          </p:nvSpPr>
          <p:spPr>
            <a:xfrm>
              <a:off x="5638800" y="274320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grpSp>
      <p:sp>
        <p:nvSpPr>
          <p:cNvPr id="25" name="Oval 24"/>
          <p:cNvSpPr/>
          <p:nvPr/>
        </p:nvSpPr>
        <p:spPr>
          <a:xfrm>
            <a:off x="5638800" y="244098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grpSp>
        <p:nvGrpSpPr>
          <p:cNvPr id="4" name="Group 3"/>
          <p:cNvGrpSpPr/>
          <p:nvPr/>
        </p:nvGrpSpPr>
        <p:grpSpPr>
          <a:xfrm>
            <a:off x="512977" y="3352800"/>
            <a:ext cx="8202891" cy="2954655"/>
            <a:chOff x="457200" y="3820985"/>
            <a:chExt cx="8202891" cy="2954655"/>
          </a:xfrm>
        </p:grpSpPr>
        <p:sp>
          <p:nvSpPr>
            <p:cNvPr id="23562" name="TextBox 25"/>
            <p:cNvSpPr txBox="1">
              <a:spLocks noChangeArrowheads="1"/>
            </p:cNvSpPr>
            <p:nvPr/>
          </p:nvSpPr>
          <p:spPr bwMode="auto">
            <a:xfrm>
              <a:off x="860704" y="3820985"/>
              <a:ext cx="7799387"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600" dirty="0"/>
                <a:t>I</a:t>
              </a:r>
              <a:r>
                <a:rPr lang="en-US" altLang="zh-CN" sz="1600" dirty="0">
                  <a:ea typeface="宋体" panose="02010600030101010101" pitchFamily="2" charset="-122"/>
                </a:rPr>
                <a:t>f the failure part is detected from Hella plant. Please select ‘Hella internal’.</a:t>
              </a:r>
            </a:p>
            <a:p>
              <a:r>
                <a:rPr lang="zh-CN" altLang="en-US" sz="1600" dirty="0">
                  <a:ea typeface="宋体" panose="02010600030101010101" pitchFamily="2" charset="-122"/>
                </a:rPr>
                <a:t>如果失效件来自</a:t>
              </a:r>
              <a:r>
                <a:rPr lang="en-US" altLang="zh-CN" sz="1600" dirty="0">
                  <a:ea typeface="宋体" panose="02010600030101010101" pitchFamily="2" charset="-122"/>
                </a:rPr>
                <a:t>Hella</a:t>
              </a:r>
              <a:r>
                <a:rPr lang="zh-CN" altLang="en-US" sz="1600" dirty="0">
                  <a:ea typeface="宋体" panose="02010600030101010101" pitchFamily="2" charset="-122"/>
                </a:rPr>
                <a:t>内部工厂，请勾选‘</a:t>
              </a:r>
              <a:r>
                <a:rPr lang="en-US" altLang="zh-CN" sz="1600" dirty="0">
                  <a:ea typeface="宋体" panose="02010600030101010101" pitchFamily="2" charset="-122"/>
                </a:rPr>
                <a:t>Hella</a:t>
              </a:r>
              <a:r>
                <a:rPr lang="zh-CN" altLang="en-US" sz="1600" dirty="0">
                  <a:ea typeface="宋体" panose="02010600030101010101" pitchFamily="2" charset="-122"/>
                </a:rPr>
                <a:t> </a:t>
              </a:r>
              <a:r>
                <a:rPr lang="en-US" altLang="zh-CN" sz="1600" dirty="0">
                  <a:ea typeface="宋体" panose="02010600030101010101" pitchFamily="2" charset="-122"/>
                </a:rPr>
                <a:t>internal’</a:t>
              </a:r>
            </a:p>
            <a:p>
              <a:r>
                <a:rPr lang="en-US" altLang="en-US" sz="1600" dirty="0"/>
                <a:t>If the failure part is detected from Hella’s customers, for example OEM, Tier 1. Please select ‘0-km Return’. </a:t>
              </a:r>
            </a:p>
            <a:p>
              <a:r>
                <a:rPr lang="zh-CN" altLang="en-US" sz="1600" dirty="0"/>
                <a:t>如果失效件来自</a:t>
              </a:r>
              <a:r>
                <a:rPr lang="en-US" altLang="zh-CN" sz="1600" dirty="0"/>
                <a:t>Hella</a:t>
              </a:r>
              <a:r>
                <a:rPr lang="zh-CN" altLang="en-US" sz="1600" dirty="0"/>
                <a:t>的客户，如</a:t>
              </a:r>
              <a:r>
                <a:rPr lang="en-US" altLang="zh-CN" sz="1600" dirty="0"/>
                <a:t>OEM</a:t>
              </a:r>
              <a:r>
                <a:rPr lang="zh-CN" altLang="en-US" sz="1600" dirty="0"/>
                <a:t>，一级供货商。请选择‘</a:t>
              </a:r>
              <a:r>
                <a:rPr lang="en-US" altLang="zh-CN" sz="1600" dirty="0"/>
                <a:t>0</a:t>
              </a:r>
              <a:r>
                <a:rPr lang="zh-CN" altLang="en-US" sz="1600" dirty="0"/>
                <a:t> 公里退回’</a:t>
              </a:r>
              <a:endParaRPr lang="en-US" altLang="en-US" sz="1600" dirty="0"/>
            </a:p>
            <a:p>
              <a:endParaRPr lang="en-US" altLang="en-US" sz="1600" dirty="0"/>
            </a:p>
            <a:p>
              <a:r>
                <a:rPr lang="en-US" altLang="en-US" sz="1600" dirty="0"/>
                <a:t>If the failure part is detected from consumer side (e.g. 4S store or markets),</a:t>
              </a:r>
              <a:r>
                <a:rPr lang="zh-CN" altLang="en-US" sz="1600" dirty="0"/>
                <a:t> </a:t>
              </a:r>
              <a:r>
                <a:rPr lang="en-US" altLang="en-US" sz="1600" dirty="0"/>
                <a:t>Please select ‘Field return’.</a:t>
              </a:r>
            </a:p>
            <a:p>
              <a:r>
                <a:rPr lang="zh-CN" altLang="en-US" sz="1600" dirty="0"/>
                <a:t>如果失效件来自消费者（如，</a:t>
              </a:r>
              <a:r>
                <a:rPr lang="en-US" altLang="zh-CN" sz="1600" dirty="0"/>
                <a:t>4S</a:t>
              </a:r>
              <a:r>
                <a:rPr lang="zh-CN" altLang="en-US" sz="1600" dirty="0"/>
                <a:t>店或用户市场）</a:t>
              </a:r>
              <a:r>
                <a:rPr lang="en-US" altLang="zh-CN" sz="1600" dirty="0"/>
                <a:t>, </a:t>
              </a:r>
              <a:r>
                <a:rPr lang="zh-CN" altLang="en-US" sz="1600" dirty="0"/>
                <a:t>请选择‘市场退货’。</a:t>
              </a:r>
              <a:endParaRPr lang="en-US" altLang="en-US" sz="1600" dirty="0"/>
            </a:p>
            <a:p>
              <a:endParaRPr lang="en-US" altLang="zh-CN" sz="1600" dirty="0">
                <a:ea typeface="宋体" panose="02010600030101010101" pitchFamily="2" charset="-122"/>
              </a:endParaRPr>
            </a:p>
            <a:p>
              <a:r>
                <a:rPr lang="en-US" altLang="en-US" sz="1600" dirty="0"/>
                <a:t>If the failure part is detected as logistic failure. Please select ‘Logistics failure’. </a:t>
              </a:r>
            </a:p>
            <a:p>
              <a:r>
                <a:rPr lang="zh-CN" altLang="en-US" sz="1600" dirty="0">
                  <a:ea typeface="宋体" panose="02010600030101010101" pitchFamily="2" charset="-122"/>
                </a:rPr>
                <a:t>如果失效件来自物流，请选择‘物流失效’。</a:t>
              </a:r>
              <a:endParaRPr lang="en-US" altLang="zh-CN" sz="1600" dirty="0">
                <a:ea typeface="宋体" panose="02010600030101010101" pitchFamily="2" charset="-122"/>
              </a:endParaRPr>
            </a:p>
          </p:txBody>
        </p:sp>
        <p:sp>
          <p:nvSpPr>
            <p:cNvPr id="19" name="Oval 18"/>
            <p:cNvSpPr/>
            <p:nvPr/>
          </p:nvSpPr>
          <p:spPr>
            <a:xfrm>
              <a:off x="457200" y="382587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20" name="Oval 19"/>
            <p:cNvSpPr/>
            <p:nvPr/>
          </p:nvSpPr>
          <p:spPr>
            <a:xfrm>
              <a:off x="460375" y="429260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21" name="Oval 20"/>
            <p:cNvSpPr/>
            <p:nvPr/>
          </p:nvSpPr>
          <p:spPr>
            <a:xfrm>
              <a:off x="458788" y="505618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26" name="Oval 25"/>
            <p:cNvSpPr/>
            <p:nvPr/>
          </p:nvSpPr>
          <p:spPr>
            <a:xfrm>
              <a:off x="483973" y="6300819"/>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grpSp>
      <p:sp>
        <p:nvSpPr>
          <p:cNvPr id="16" name="Slide Number Placeholder 4">
            <a:extLst>
              <a:ext uri="{FF2B5EF4-FFF2-40B4-BE49-F238E27FC236}">
                <a16:creationId xmlns:a16="http://schemas.microsoft.com/office/drawing/2014/main" id="{C225C411-6892-40CA-8EF6-3AAD434416EB}"/>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11</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D1 — Problem Solving Team</a:t>
            </a:r>
            <a:br>
              <a:rPr lang="en-US" altLang="zh-CN" dirty="0">
                <a:latin typeface="+mn-lt"/>
                <a:ea typeface="宋体" panose="02010600030101010101" pitchFamily="2" charset="-122"/>
              </a:rPr>
            </a:br>
            <a:r>
              <a:rPr lang="en-US" altLang="zh-CN" sz="1600" b="0" dirty="0">
                <a:latin typeface="+mn-lt"/>
                <a:ea typeface="宋体" panose="02010600030101010101" pitchFamily="2" charset="-122"/>
              </a:rPr>
              <a:t>Supplier information: contact person, location, material, tools</a:t>
            </a:r>
            <a:br>
              <a:rPr lang="en-US" altLang="zh-CN" sz="1600" b="0" dirty="0">
                <a:latin typeface="+mn-lt"/>
                <a:ea typeface="宋体" panose="02010600030101010101" pitchFamily="2" charset="-122"/>
              </a:rPr>
            </a:br>
            <a:r>
              <a:rPr lang="zh-CN" altLang="en-US" sz="1600" b="0" dirty="0">
                <a:latin typeface="+mn-lt"/>
                <a:ea typeface="宋体" panose="02010600030101010101" pitchFamily="2" charset="-122"/>
              </a:rPr>
              <a:t>供应商信息：联系人，产地，材料，工装等</a:t>
            </a:r>
            <a:endParaRPr lang="en-US" altLang="en-US" dirty="0">
              <a:latin typeface="+mn-lt"/>
            </a:endParaRPr>
          </a:p>
        </p:txBody>
      </p:sp>
      <p:sp>
        <p:nvSpPr>
          <p:cNvPr id="24601" name="TextBox 13"/>
          <p:cNvSpPr txBox="1">
            <a:spLocks noChangeArrowheads="1"/>
          </p:cNvSpPr>
          <p:nvPr/>
        </p:nvSpPr>
        <p:spPr bwMode="auto">
          <a:xfrm>
            <a:off x="4934372" y="5647034"/>
            <a:ext cx="3860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name of supplier which cavity or fixture be affected by this complaint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哪个模具或工装的穴号</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606" name="TextBox 13"/>
          <p:cNvSpPr txBox="1">
            <a:spLocks noChangeArrowheads="1"/>
          </p:cNvSpPr>
          <p:nvPr/>
        </p:nvSpPr>
        <p:spPr bwMode="auto">
          <a:xfrm>
            <a:off x="4934372" y="5214452"/>
            <a:ext cx="3673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Devices number, e.g. tool number, fixture number which dedicated for this part;</a:t>
            </a: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000" dirty="0">
                <a:solidFill>
                  <a:srgbClr val="000000"/>
                </a:solidFill>
              </a:rPr>
              <a:t>工装编号，如：模具号，辅具号；</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BFDCDDC9-DFB1-491B-AAE5-1B9BE5F46943}"/>
              </a:ext>
            </a:extLst>
          </p:cNvPr>
          <p:cNvGrpSpPr/>
          <p:nvPr/>
        </p:nvGrpSpPr>
        <p:grpSpPr>
          <a:xfrm>
            <a:off x="816768" y="1487488"/>
            <a:ext cx="7058025" cy="1909763"/>
            <a:chOff x="544513" y="1981200"/>
            <a:chExt cx="7058025" cy="1909763"/>
          </a:xfrm>
        </p:grpSpPr>
        <p:pic>
          <p:nvPicPr>
            <p:cNvPr id="1434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981200"/>
              <a:ext cx="7058025" cy="1909763"/>
            </a:xfrm>
            <a:prstGeom prst="rect">
              <a:avLst/>
            </a:prstGeom>
            <a:noFill/>
            <a:ln w="9525">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15" name="Oval 14"/>
            <p:cNvSpPr/>
            <p:nvPr/>
          </p:nvSpPr>
          <p:spPr>
            <a:xfrm>
              <a:off x="2895600" y="205740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1</a:t>
              </a:r>
            </a:p>
          </p:txBody>
        </p:sp>
        <p:sp>
          <p:nvSpPr>
            <p:cNvPr id="16" name="Oval 15"/>
            <p:cNvSpPr/>
            <p:nvPr/>
          </p:nvSpPr>
          <p:spPr>
            <a:xfrm>
              <a:off x="2895600" y="233203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2</a:t>
              </a:r>
            </a:p>
          </p:txBody>
        </p:sp>
        <p:sp>
          <p:nvSpPr>
            <p:cNvPr id="17" name="Oval 16"/>
            <p:cNvSpPr/>
            <p:nvPr/>
          </p:nvSpPr>
          <p:spPr>
            <a:xfrm>
              <a:off x="2365375" y="256857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3</a:t>
              </a:r>
            </a:p>
          </p:txBody>
        </p:sp>
        <p:sp>
          <p:nvSpPr>
            <p:cNvPr id="18" name="Oval 17"/>
            <p:cNvSpPr/>
            <p:nvPr/>
          </p:nvSpPr>
          <p:spPr>
            <a:xfrm>
              <a:off x="2878138" y="27876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4</a:t>
              </a:r>
            </a:p>
          </p:txBody>
        </p:sp>
        <p:sp>
          <p:nvSpPr>
            <p:cNvPr id="19" name="Oval 18"/>
            <p:cNvSpPr/>
            <p:nvPr/>
          </p:nvSpPr>
          <p:spPr>
            <a:xfrm>
              <a:off x="3443288" y="305911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5</a:t>
              </a:r>
            </a:p>
          </p:txBody>
        </p:sp>
        <p:sp>
          <p:nvSpPr>
            <p:cNvPr id="20" name="Oval 19"/>
            <p:cNvSpPr/>
            <p:nvPr/>
          </p:nvSpPr>
          <p:spPr>
            <a:xfrm>
              <a:off x="6781800" y="205740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6</a:t>
              </a:r>
            </a:p>
          </p:txBody>
        </p:sp>
        <p:sp>
          <p:nvSpPr>
            <p:cNvPr id="21" name="Oval 20"/>
            <p:cNvSpPr/>
            <p:nvPr/>
          </p:nvSpPr>
          <p:spPr>
            <a:xfrm>
              <a:off x="6781800" y="23050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7</a:t>
              </a:r>
            </a:p>
          </p:txBody>
        </p:sp>
        <p:sp>
          <p:nvSpPr>
            <p:cNvPr id="23" name="Oval 22"/>
            <p:cNvSpPr/>
            <p:nvPr/>
          </p:nvSpPr>
          <p:spPr>
            <a:xfrm>
              <a:off x="6781800" y="277018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9</a:t>
              </a:r>
            </a:p>
          </p:txBody>
        </p:sp>
        <p:sp>
          <p:nvSpPr>
            <p:cNvPr id="76" name="Oval 75"/>
            <p:cNvSpPr/>
            <p:nvPr/>
          </p:nvSpPr>
          <p:spPr>
            <a:xfrm>
              <a:off x="6781800" y="252253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8</a:t>
              </a:r>
            </a:p>
          </p:txBody>
        </p:sp>
        <p:sp>
          <p:nvSpPr>
            <p:cNvPr id="6" name="Rectangle 5"/>
            <p:cNvSpPr/>
            <p:nvPr/>
          </p:nvSpPr>
          <p:spPr>
            <a:xfrm>
              <a:off x="6645606" y="2935764"/>
              <a:ext cx="466344" cy="3657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315AE0"/>
                  </a:solidFill>
                  <a:effectLst/>
                  <a:uLnTx/>
                  <a:uFillTx/>
                  <a:latin typeface="Arial" panose="020B0604020202020204" pitchFamily="34" charset="0"/>
                  <a:ea typeface="宋体" panose="02010600030101010101" pitchFamily="2" charset="-122"/>
                  <a:cs typeface="Arial" panose="020B0604020202020204" pitchFamily="34" charset="0"/>
                </a:rPr>
                <a:t>⑩</a:t>
              </a:r>
            </a:p>
          </p:txBody>
        </p:sp>
        <p:sp>
          <p:nvSpPr>
            <p:cNvPr id="7" name="Rectangle 6"/>
            <p:cNvSpPr/>
            <p:nvPr/>
          </p:nvSpPr>
          <p:spPr>
            <a:xfrm>
              <a:off x="6664325" y="3182938"/>
              <a:ext cx="461963" cy="369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315AE0"/>
                  </a:solidFill>
                  <a:effectLst/>
                  <a:uLnTx/>
                  <a:uFillTx/>
                  <a:latin typeface="Arial" panose="020B0604020202020204" pitchFamily="34" charset="0"/>
                  <a:ea typeface="宋体" panose="02010600030101010101" pitchFamily="2" charset="-122"/>
                  <a:cs typeface="Arial" panose="020B0604020202020204" pitchFamily="34" charset="0"/>
                </a:rPr>
                <a:t>⑪</a:t>
              </a:r>
            </a:p>
          </p:txBody>
        </p:sp>
        <p:sp>
          <p:nvSpPr>
            <p:cNvPr id="8" name="Rectangle 7"/>
            <p:cNvSpPr/>
            <p:nvPr/>
          </p:nvSpPr>
          <p:spPr>
            <a:xfrm>
              <a:off x="6671468" y="3497262"/>
              <a:ext cx="461963" cy="3683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315AE0"/>
                  </a:solidFill>
                  <a:effectLst/>
                  <a:uLnTx/>
                  <a:uFillTx/>
                  <a:latin typeface="Arial" panose="020B0604020202020204" pitchFamily="34" charset="0"/>
                  <a:ea typeface="宋体" panose="02010600030101010101" pitchFamily="2" charset="-122"/>
                  <a:cs typeface="Arial" panose="020B0604020202020204" pitchFamily="34" charset="0"/>
                </a:rPr>
                <a:t>⑫</a:t>
              </a:r>
            </a:p>
          </p:txBody>
        </p:sp>
      </p:grpSp>
      <p:grpSp>
        <p:nvGrpSpPr>
          <p:cNvPr id="4" name="Group 3">
            <a:extLst>
              <a:ext uri="{FF2B5EF4-FFF2-40B4-BE49-F238E27FC236}">
                <a16:creationId xmlns:a16="http://schemas.microsoft.com/office/drawing/2014/main" id="{C158A951-2636-4A60-B0D4-54120FBA6A33}"/>
              </a:ext>
            </a:extLst>
          </p:cNvPr>
          <p:cNvGrpSpPr/>
          <p:nvPr/>
        </p:nvGrpSpPr>
        <p:grpSpPr>
          <a:xfrm>
            <a:off x="685800" y="3556000"/>
            <a:ext cx="8278813" cy="2411413"/>
            <a:chOff x="228600" y="4003675"/>
            <a:chExt cx="8278813" cy="2411413"/>
          </a:xfrm>
        </p:grpSpPr>
        <p:sp>
          <p:nvSpPr>
            <p:cNvPr id="24581" name="TextBox 13"/>
            <p:cNvSpPr txBox="1">
              <a:spLocks noChangeArrowheads="1"/>
            </p:cNvSpPr>
            <p:nvPr/>
          </p:nvSpPr>
          <p:spPr bwMode="auto">
            <a:xfrm>
              <a:off x="539750" y="4043363"/>
              <a:ext cx="37274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name of supplier contact person;</a:t>
              </a: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000" dirty="0">
                  <a:solidFill>
                    <a:srgbClr val="000000"/>
                  </a:solidFill>
                </a:rPr>
                <a:t>供应商联系窗口姓名</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90" name="TextBox 13"/>
            <p:cNvSpPr txBox="1">
              <a:spLocks noChangeArrowheads="1"/>
            </p:cNvSpPr>
            <p:nvPr/>
          </p:nvSpPr>
          <p:spPr bwMode="auto">
            <a:xfrm>
              <a:off x="539750" y="4400550"/>
              <a:ext cx="37274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Which department did supplier contact person work?</a:t>
              </a: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000" dirty="0">
                  <a:solidFill>
                    <a:srgbClr val="000000"/>
                  </a:solidFill>
                </a:rPr>
                <a:t>供应商联系窗口所在部门</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91" name="TextBox 13"/>
            <p:cNvSpPr txBox="1">
              <a:spLocks noChangeArrowheads="1"/>
            </p:cNvSpPr>
            <p:nvPr/>
          </p:nvSpPr>
          <p:spPr bwMode="auto">
            <a:xfrm>
              <a:off x="539750" y="4781550"/>
              <a:ext cx="365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Supplier contact person’s E-mail;</a:t>
              </a: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000" dirty="0">
                  <a:solidFill>
                    <a:srgbClr val="000000"/>
                  </a:solidFill>
                </a:rPr>
                <a:t>供应商联系窗口邮箱</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92" name="TextBox 13"/>
            <p:cNvSpPr txBox="1">
              <a:spLocks noChangeArrowheads="1"/>
            </p:cNvSpPr>
            <p:nvPr/>
          </p:nvSpPr>
          <p:spPr bwMode="auto">
            <a:xfrm>
              <a:off x="539750" y="5238750"/>
              <a:ext cx="3627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Supplier contact person’s telephone;</a:t>
              </a: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000" dirty="0">
                  <a:solidFill>
                    <a:srgbClr val="000000"/>
                  </a:solidFill>
                </a:rPr>
                <a:t>供应商联系窗口电话</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93" name="TextBox 13"/>
            <p:cNvSpPr txBox="1">
              <a:spLocks noChangeArrowheads="1"/>
            </p:cNvSpPr>
            <p:nvPr/>
          </p:nvSpPr>
          <p:spPr bwMode="auto">
            <a:xfrm>
              <a:off x="539750" y="5652310"/>
              <a:ext cx="30233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Supplier cross functional team member, including name and Dept.</a:t>
              </a:r>
              <a:r>
                <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供应商多功能能小组成员姓名及部门</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94" name="TextBox 13"/>
            <p:cNvSpPr txBox="1">
              <a:spLocks noChangeArrowheads="1"/>
            </p:cNvSpPr>
            <p:nvPr/>
          </p:nvSpPr>
          <p:spPr bwMode="auto">
            <a:xfrm>
              <a:off x="498149" y="6094709"/>
              <a:ext cx="30233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Supplier manufacturing site/plant/workshop for this defect part;</a:t>
              </a:r>
              <a:r>
                <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供应商</a:t>
              </a:r>
              <a:r>
                <a:rPr lang="zh-CN" altLang="en-US" sz="1000" dirty="0">
                  <a:solidFill>
                    <a:srgbClr val="000000"/>
                  </a:solidFill>
                </a:rPr>
                <a:t>失效件的</a:t>
              </a:r>
              <a:r>
                <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制造地点</a:t>
              </a: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工厂</a:t>
              </a: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车间</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 name="Oval 39"/>
            <p:cNvSpPr/>
            <p:nvPr/>
          </p:nvSpPr>
          <p:spPr>
            <a:xfrm>
              <a:off x="241300" y="400367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1</a:t>
              </a:r>
            </a:p>
          </p:txBody>
        </p:sp>
        <p:sp>
          <p:nvSpPr>
            <p:cNvPr id="41" name="Oval 40"/>
            <p:cNvSpPr/>
            <p:nvPr/>
          </p:nvSpPr>
          <p:spPr>
            <a:xfrm>
              <a:off x="241300" y="439420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2</a:t>
              </a:r>
            </a:p>
          </p:txBody>
        </p:sp>
        <p:sp>
          <p:nvSpPr>
            <p:cNvPr id="42" name="Oval 41"/>
            <p:cNvSpPr/>
            <p:nvPr/>
          </p:nvSpPr>
          <p:spPr>
            <a:xfrm>
              <a:off x="228600" y="47561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3</a:t>
              </a:r>
            </a:p>
          </p:txBody>
        </p:sp>
        <p:sp>
          <p:nvSpPr>
            <p:cNvPr id="43" name="Oval 42"/>
            <p:cNvSpPr/>
            <p:nvPr/>
          </p:nvSpPr>
          <p:spPr>
            <a:xfrm>
              <a:off x="241300" y="517048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4</a:t>
              </a:r>
            </a:p>
          </p:txBody>
        </p:sp>
        <p:sp>
          <p:nvSpPr>
            <p:cNvPr id="44" name="Oval 43"/>
            <p:cNvSpPr/>
            <p:nvPr/>
          </p:nvSpPr>
          <p:spPr>
            <a:xfrm>
              <a:off x="241300" y="565943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5</a:t>
              </a:r>
            </a:p>
          </p:txBody>
        </p:sp>
        <p:sp>
          <p:nvSpPr>
            <p:cNvPr id="45" name="Oval 44"/>
            <p:cNvSpPr/>
            <p:nvPr/>
          </p:nvSpPr>
          <p:spPr>
            <a:xfrm>
              <a:off x="228600" y="611663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6</a:t>
              </a:r>
            </a:p>
          </p:txBody>
        </p:sp>
        <p:sp>
          <p:nvSpPr>
            <p:cNvPr id="24602" name="TextBox 13"/>
            <p:cNvSpPr txBox="1">
              <a:spLocks noChangeArrowheads="1"/>
            </p:cNvSpPr>
            <p:nvPr/>
          </p:nvSpPr>
          <p:spPr bwMode="auto">
            <a:xfrm>
              <a:off x="4611688" y="4038600"/>
              <a:ext cx="3895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Supplier internal part No.</a:t>
              </a: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000" dirty="0">
                  <a:solidFill>
                    <a:srgbClr val="000000"/>
                  </a:solidFill>
                </a:rPr>
                <a:t>供应商内部料号</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603" name="TextBox 13"/>
            <p:cNvSpPr txBox="1">
              <a:spLocks noChangeArrowheads="1"/>
            </p:cNvSpPr>
            <p:nvPr/>
          </p:nvSpPr>
          <p:spPr bwMode="auto">
            <a:xfrm>
              <a:off x="4608513" y="4438650"/>
              <a:ext cx="3751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Supplier internal claim tracking number;</a:t>
              </a: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000" dirty="0">
                  <a:solidFill>
                    <a:srgbClr val="000000"/>
                  </a:solidFill>
                </a:rPr>
                <a:t>供应商内部抱怨追溯编号</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604" name="TextBox 13"/>
            <p:cNvSpPr txBox="1">
              <a:spLocks noChangeArrowheads="1"/>
            </p:cNvSpPr>
            <p:nvPr/>
          </p:nvSpPr>
          <p:spPr bwMode="auto">
            <a:xfrm>
              <a:off x="4573588" y="4752975"/>
              <a:ext cx="3756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Type of machine, e.g. injection molding/stamping/die-casting, etc.</a:t>
              </a: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000" dirty="0">
                  <a:solidFill>
                    <a:srgbClr val="000000"/>
                  </a:solidFill>
                </a:rPr>
                <a:t>机器类型，如：注塑</a:t>
              </a:r>
              <a:r>
                <a:rPr lang="en-US" altLang="zh-CN" sz="1000" dirty="0">
                  <a:solidFill>
                    <a:srgbClr val="000000"/>
                  </a:solidFill>
                </a:rPr>
                <a:t>/</a:t>
              </a:r>
              <a:r>
                <a:rPr lang="zh-CN" altLang="en-US" sz="1000" dirty="0">
                  <a:solidFill>
                    <a:srgbClr val="000000"/>
                  </a:solidFill>
                </a:rPr>
                <a:t>冲压</a:t>
              </a:r>
              <a:r>
                <a:rPr lang="en-US" altLang="zh-CN" sz="1000" dirty="0">
                  <a:solidFill>
                    <a:srgbClr val="000000"/>
                  </a:solidFill>
                </a:rPr>
                <a:t>/</a:t>
              </a:r>
              <a:r>
                <a:rPr lang="zh-CN" altLang="en-US" sz="1000" dirty="0">
                  <a:solidFill>
                    <a:srgbClr val="000000"/>
                  </a:solidFill>
                </a:rPr>
                <a:t>压铸等。</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605" name="TextBox 13"/>
            <p:cNvSpPr txBox="1">
              <a:spLocks noChangeArrowheads="1"/>
            </p:cNvSpPr>
            <p:nvPr/>
          </p:nvSpPr>
          <p:spPr bwMode="auto">
            <a:xfrm>
              <a:off x="4583113" y="5243513"/>
              <a:ext cx="3789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Equipment number which defect part manufactured;</a:t>
              </a: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1000" dirty="0">
                  <a:solidFill>
                    <a:srgbClr val="000000"/>
                  </a:solidFill>
                </a:rPr>
                <a:t>失效件使用的设备编号</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4" name="Oval 63"/>
            <p:cNvSpPr/>
            <p:nvPr/>
          </p:nvSpPr>
          <p:spPr>
            <a:xfrm>
              <a:off x="4235450" y="402113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7</a:t>
              </a:r>
            </a:p>
          </p:txBody>
        </p:sp>
        <p:sp>
          <p:nvSpPr>
            <p:cNvPr id="65" name="Oval 64"/>
            <p:cNvSpPr/>
            <p:nvPr/>
          </p:nvSpPr>
          <p:spPr>
            <a:xfrm>
              <a:off x="4235450" y="439420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8</a:t>
              </a:r>
            </a:p>
          </p:txBody>
        </p:sp>
        <p:sp>
          <p:nvSpPr>
            <p:cNvPr id="66" name="Oval 65"/>
            <p:cNvSpPr/>
            <p:nvPr/>
          </p:nvSpPr>
          <p:spPr>
            <a:xfrm>
              <a:off x="4235450" y="471170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F2364">
                      <a:lumMod val="60000"/>
                      <a:lumOff val="40000"/>
                    </a:srgbClr>
                  </a:solidFill>
                  <a:effectLst/>
                  <a:uLnTx/>
                  <a:uFillTx/>
                  <a:latin typeface="Arial"/>
                  <a:ea typeface="+mn-ea"/>
                  <a:cs typeface="+mn-cs"/>
                </a:rPr>
                <a:t>9</a:t>
              </a:r>
            </a:p>
          </p:txBody>
        </p:sp>
        <p:sp>
          <p:nvSpPr>
            <p:cNvPr id="82" name="Rectangle 81"/>
            <p:cNvSpPr/>
            <p:nvPr/>
          </p:nvSpPr>
          <p:spPr>
            <a:xfrm>
              <a:off x="4119563" y="5568950"/>
              <a:ext cx="461962" cy="369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315AE0"/>
                  </a:solidFill>
                  <a:effectLst/>
                  <a:uLnTx/>
                  <a:uFillTx/>
                  <a:latin typeface="Arial"/>
                  <a:ea typeface="宋体" panose="02010600030101010101" pitchFamily="2" charset="-122"/>
                  <a:cs typeface="Arial" panose="020B0604020202020204" pitchFamily="34" charset="0"/>
                </a:rPr>
                <a:t>⑪</a:t>
              </a:r>
            </a:p>
          </p:txBody>
        </p:sp>
        <p:sp>
          <p:nvSpPr>
            <p:cNvPr id="83" name="Rectangle 82"/>
            <p:cNvSpPr/>
            <p:nvPr/>
          </p:nvSpPr>
          <p:spPr>
            <a:xfrm>
              <a:off x="4114800" y="6046788"/>
              <a:ext cx="461963" cy="3683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315AE0"/>
                  </a:solidFill>
                  <a:effectLst/>
                  <a:uLnTx/>
                  <a:uFillTx/>
                  <a:latin typeface="Arial" panose="020B0604020202020204" pitchFamily="34" charset="0"/>
                  <a:ea typeface="宋体" panose="02010600030101010101" pitchFamily="2" charset="-122"/>
                  <a:cs typeface="Arial" panose="020B0604020202020204" pitchFamily="34" charset="0"/>
                </a:rPr>
                <a:t>⑫</a:t>
              </a:r>
            </a:p>
          </p:txBody>
        </p:sp>
        <p:sp>
          <p:nvSpPr>
            <p:cNvPr id="84" name="Rectangle 83"/>
            <p:cNvSpPr/>
            <p:nvPr/>
          </p:nvSpPr>
          <p:spPr>
            <a:xfrm>
              <a:off x="4119563" y="5133975"/>
              <a:ext cx="461962" cy="3683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315AE0"/>
                  </a:solidFill>
                  <a:effectLst/>
                  <a:uLnTx/>
                  <a:uFillTx/>
                  <a:latin typeface="Arial" panose="020B0604020202020204" pitchFamily="34" charset="0"/>
                  <a:ea typeface="宋体" panose="02010600030101010101" pitchFamily="2" charset="-122"/>
                  <a:cs typeface="Arial" panose="020B0604020202020204" pitchFamily="34" charset="0"/>
                </a:rPr>
                <a:t>⑩</a:t>
              </a:r>
            </a:p>
          </p:txBody>
        </p:sp>
      </p:grpSp>
      <p:sp>
        <p:nvSpPr>
          <p:cNvPr id="46" name="Slide Number Placeholder 4">
            <a:extLst>
              <a:ext uri="{FF2B5EF4-FFF2-40B4-BE49-F238E27FC236}">
                <a16:creationId xmlns:a16="http://schemas.microsoft.com/office/drawing/2014/main" id="{359932E2-BD5C-4A75-AE62-A912F4A00367}"/>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12</a:t>
            </a:fld>
            <a:r>
              <a:rPr lang="de-DE" altLang="en-US" sz="1000" dirty="0">
                <a:solidFill>
                  <a:srgbClr val="0F2364"/>
                </a:solidFill>
              </a:rPr>
              <a:t> </a:t>
            </a:r>
            <a:endParaRPr lang="de-DE" altLang="en-US" sz="700" dirty="0">
              <a:solidFill>
                <a:srgbClr val="0F2364"/>
              </a:solidFill>
            </a:endParaRPr>
          </a:p>
        </p:txBody>
      </p:sp>
    </p:spTree>
    <p:extLst>
      <p:ext uri="{BB962C8B-B14F-4D97-AF65-F5344CB8AC3E}">
        <p14:creationId xmlns:p14="http://schemas.microsoft.com/office/powerpoint/2010/main" val="4278657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8"/>
          <p:cNvSpPr>
            <a:spLocks noGrp="1" noChangeArrowheads="1"/>
          </p:cNvSpPr>
          <p:nvPr>
            <p:ph type="title"/>
            <p:custDataLst>
              <p:tags r:id="rId1"/>
            </p:custDataLst>
          </p:nvPr>
        </p:nvSpPr>
        <p:spPr>
          <a:xfrm>
            <a:off x="539750" y="360363"/>
            <a:ext cx="8067675" cy="885825"/>
          </a:xfrm>
        </p:spPr>
        <p:txBody>
          <a:bodyPr/>
          <a:lstStyle/>
          <a:p>
            <a:pPr>
              <a:defRPr/>
            </a:pPr>
            <a:r>
              <a:rPr lang="en-US" altLang="zh-CN" dirty="0">
                <a:latin typeface="+mj-lt"/>
                <a:ea typeface="宋体" panose="02010600030101010101" pitchFamily="2" charset="-122"/>
              </a:rPr>
              <a:t>D2 </a:t>
            </a:r>
            <a:r>
              <a:rPr lang="en-US" altLang="zh-CN" sz="2500" dirty="0">
                <a:latin typeface="+mj-lt"/>
                <a:ea typeface="宋体" panose="02010600030101010101" pitchFamily="2" charset="-122"/>
              </a:rPr>
              <a:t>—</a:t>
            </a:r>
            <a:r>
              <a:rPr lang="en-US" altLang="zh-CN" dirty="0">
                <a:latin typeface="+mj-lt"/>
                <a:ea typeface="宋体" panose="02010600030101010101" pitchFamily="2" charset="-122"/>
              </a:rPr>
              <a:t> Problem Description</a:t>
            </a:r>
            <a:br>
              <a:rPr lang="en-US" altLang="zh-CN" dirty="0">
                <a:latin typeface="+mj-lt"/>
                <a:ea typeface="宋体" panose="02010600030101010101" pitchFamily="2" charset="-122"/>
              </a:rPr>
            </a:br>
            <a:r>
              <a:rPr lang="en-US" altLang="zh-CN" dirty="0">
                <a:latin typeface="+mj-lt"/>
                <a:ea typeface="宋体" panose="02010600030101010101" pitchFamily="2" charset="-122"/>
              </a:rPr>
              <a:t>D2</a:t>
            </a:r>
            <a:r>
              <a:rPr lang="zh-CN" altLang="en-US" dirty="0">
                <a:latin typeface="+mj-lt"/>
                <a:ea typeface="宋体" panose="02010600030101010101" pitchFamily="2" charset="-122"/>
              </a:rPr>
              <a:t> </a:t>
            </a:r>
            <a:r>
              <a:rPr lang="en-US" altLang="zh-CN" dirty="0">
                <a:ea typeface="宋体" panose="02010600030101010101" pitchFamily="2" charset="-122"/>
              </a:rPr>
              <a:t>—</a:t>
            </a:r>
            <a:r>
              <a:rPr lang="zh-CN" altLang="en-US" dirty="0">
                <a:ea typeface="宋体" panose="02010600030101010101" pitchFamily="2" charset="-122"/>
              </a:rPr>
              <a:t> 问题描述</a:t>
            </a:r>
            <a:endParaRPr lang="en-US" altLang="zh-CN" dirty="0">
              <a:latin typeface="+mj-lt"/>
              <a:ea typeface="宋体" panose="02010600030101010101" pitchFamily="2" charset="-122"/>
            </a:endParaRPr>
          </a:p>
        </p:txBody>
      </p:sp>
      <p:grpSp>
        <p:nvGrpSpPr>
          <p:cNvPr id="25603" name="Group 1"/>
          <p:cNvGrpSpPr>
            <a:grpSpLocks/>
          </p:cNvGrpSpPr>
          <p:nvPr/>
        </p:nvGrpSpPr>
        <p:grpSpPr bwMode="auto">
          <a:xfrm>
            <a:off x="598488" y="1454150"/>
            <a:ext cx="7764462" cy="4812287"/>
            <a:chOff x="597861" y="1453610"/>
            <a:chExt cx="7765554" cy="4813334"/>
          </a:xfrm>
        </p:grpSpPr>
        <p:grpSp>
          <p:nvGrpSpPr>
            <p:cNvPr id="25620" name="Group 10"/>
            <p:cNvGrpSpPr>
              <a:grpSpLocks/>
            </p:cNvGrpSpPr>
            <p:nvPr/>
          </p:nvGrpSpPr>
          <p:grpSpPr bwMode="auto">
            <a:xfrm>
              <a:off x="929706" y="1453610"/>
              <a:ext cx="7027106" cy="349799"/>
              <a:chOff x="528" y="624"/>
              <a:chExt cx="4512" cy="240"/>
            </a:xfrm>
          </p:grpSpPr>
          <p:sp>
            <p:nvSpPr>
              <p:cNvPr id="15386" name="AutoShape 11"/>
              <p:cNvSpPr>
                <a:spLocks noChangeArrowheads="1"/>
              </p:cNvSpPr>
              <p:nvPr>
                <p:custDataLst>
                  <p:tags r:id="rId18"/>
                </p:custDataLst>
              </p:nvPr>
            </p:nvSpPr>
            <p:spPr bwMode="auto">
              <a:xfrm>
                <a:off x="1056" y="624"/>
                <a:ext cx="1102" cy="240"/>
              </a:xfrm>
              <a:prstGeom prst="chevron">
                <a:avLst>
                  <a:gd name="adj" fmla="val 62923"/>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2400" b="1" dirty="0">
                    <a:solidFill>
                      <a:srgbClr val="FFFFFF"/>
                    </a:solidFill>
                    <a:latin typeface="+mj-lt"/>
                    <a:ea typeface="宋体" panose="02010600030101010101" pitchFamily="2" charset="-122"/>
                  </a:rPr>
                  <a:t>D2</a:t>
                </a:r>
              </a:p>
            </p:txBody>
          </p:sp>
          <p:sp>
            <p:nvSpPr>
              <p:cNvPr id="15387" name="AutoShape 12"/>
              <p:cNvSpPr>
                <a:spLocks noChangeArrowheads="1"/>
              </p:cNvSpPr>
              <p:nvPr>
                <p:custDataLst>
                  <p:tags r:id="rId19"/>
                </p:custDataLst>
              </p:nvPr>
            </p:nvSpPr>
            <p:spPr bwMode="auto">
              <a:xfrm>
                <a:off x="2064"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j-lt"/>
                    <a:ea typeface="宋体" panose="02010600030101010101" pitchFamily="2" charset="-122"/>
                  </a:rPr>
                  <a:t>  </a:t>
                </a:r>
                <a:r>
                  <a:rPr lang="en-US" altLang="zh-CN" sz="1600" b="1" dirty="0">
                    <a:solidFill>
                      <a:srgbClr val="FFFFFF"/>
                    </a:solidFill>
                    <a:latin typeface="+mj-lt"/>
                    <a:ea typeface="宋体" panose="02010600030101010101" pitchFamily="2" charset="-122"/>
                  </a:rPr>
                  <a:t>D 3</a:t>
                </a:r>
              </a:p>
            </p:txBody>
          </p:sp>
          <p:sp>
            <p:nvSpPr>
              <p:cNvPr id="15388" name="AutoShape 13"/>
              <p:cNvSpPr>
                <a:spLocks noChangeArrowheads="1"/>
              </p:cNvSpPr>
              <p:nvPr>
                <p:custDataLst>
                  <p:tags r:id="rId20"/>
                </p:custDataLst>
              </p:nvPr>
            </p:nvSpPr>
            <p:spPr bwMode="auto">
              <a:xfrm>
                <a:off x="2544"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j-lt"/>
                    <a:ea typeface="宋体" panose="02010600030101010101" pitchFamily="2" charset="-122"/>
                  </a:rPr>
                  <a:t>  </a:t>
                </a:r>
                <a:r>
                  <a:rPr lang="en-US" altLang="zh-CN" sz="1600" b="1" dirty="0">
                    <a:solidFill>
                      <a:srgbClr val="FFFFFF"/>
                    </a:solidFill>
                    <a:latin typeface="+mj-lt"/>
                    <a:ea typeface="宋体" panose="02010600030101010101" pitchFamily="2" charset="-122"/>
                  </a:rPr>
                  <a:t>D 4</a:t>
                </a:r>
              </a:p>
            </p:txBody>
          </p:sp>
          <p:sp>
            <p:nvSpPr>
              <p:cNvPr id="15389" name="AutoShape 14"/>
              <p:cNvSpPr>
                <a:spLocks noChangeArrowheads="1"/>
              </p:cNvSpPr>
              <p:nvPr>
                <p:custDataLst>
                  <p:tags r:id="rId21"/>
                </p:custDataLst>
              </p:nvPr>
            </p:nvSpPr>
            <p:spPr bwMode="auto">
              <a:xfrm>
                <a:off x="3024"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j-lt"/>
                    <a:ea typeface="宋体" panose="02010600030101010101" pitchFamily="2" charset="-122"/>
                  </a:rPr>
                  <a:t>  </a:t>
                </a:r>
                <a:r>
                  <a:rPr lang="en-US" altLang="zh-CN" sz="1600" b="1" dirty="0">
                    <a:solidFill>
                      <a:srgbClr val="FFFFFF"/>
                    </a:solidFill>
                    <a:latin typeface="+mj-lt"/>
                    <a:ea typeface="宋体" panose="02010600030101010101" pitchFamily="2" charset="-122"/>
                  </a:rPr>
                  <a:t>D 5</a:t>
                </a:r>
              </a:p>
            </p:txBody>
          </p:sp>
          <p:sp>
            <p:nvSpPr>
              <p:cNvPr id="15390" name="AutoShape 15"/>
              <p:cNvSpPr>
                <a:spLocks noChangeArrowheads="1"/>
              </p:cNvSpPr>
              <p:nvPr>
                <p:custDataLst>
                  <p:tags r:id="rId22"/>
                </p:custDataLst>
              </p:nvPr>
            </p:nvSpPr>
            <p:spPr bwMode="auto">
              <a:xfrm>
                <a:off x="3504"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j-lt"/>
                    <a:ea typeface="宋体" panose="02010600030101010101" pitchFamily="2" charset="-122"/>
                  </a:rPr>
                  <a:t>  </a:t>
                </a:r>
                <a:r>
                  <a:rPr lang="en-US" altLang="zh-CN" sz="1600" b="1" dirty="0">
                    <a:solidFill>
                      <a:srgbClr val="FFFFFF"/>
                    </a:solidFill>
                    <a:latin typeface="+mj-lt"/>
                    <a:ea typeface="宋体" panose="02010600030101010101" pitchFamily="2" charset="-122"/>
                  </a:rPr>
                  <a:t>D 6</a:t>
                </a:r>
              </a:p>
            </p:txBody>
          </p:sp>
          <p:sp>
            <p:nvSpPr>
              <p:cNvPr id="15391" name="AutoShape 16"/>
              <p:cNvSpPr>
                <a:spLocks noChangeArrowheads="1"/>
              </p:cNvSpPr>
              <p:nvPr>
                <p:custDataLst>
                  <p:tags r:id="rId23"/>
                </p:custDataLst>
              </p:nvPr>
            </p:nvSpPr>
            <p:spPr bwMode="auto">
              <a:xfrm>
                <a:off x="3984"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j-lt"/>
                    <a:ea typeface="宋体" panose="02010600030101010101" pitchFamily="2" charset="-122"/>
                  </a:rPr>
                  <a:t>  </a:t>
                </a:r>
                <a:r>
                  <a:rPr lang="en-US" altLang="zh-CN" sz="1600" b="1" dirty="0">
                    <a:solidFill>
                      <a:srgbClr val="FFFFFF"/>
                    </a:solidFill>
                    <a:latin typeface="+mj-lt"/>
                    <a:ea typeface="宋体" panose="02010600030101010101" pitchFamily="2" charset="-122"/>
                  </a:rPr>
                  <a:t>D 7</a:t>
                </a:r>
              </a:p>
            </p:txBody>
          </p:sp>
          <p:sp>
            <p:nvSpPr>
              <p:cNvPr id="15392" name="AutoShape 17"/>
              <p:cNvSpPr>
                <a:spLocks noChangeArrowheads="1"/>
              </p:cNvSpPr>
              <p:nvPr>
                <p:custDataLst>
                  <p:tags r:id="rId24"/>
                </p:custDataLst>
              </p:nvPr>
            </p:nvSpPr>
            <p:spPr bwMode="auto">
              <a:xfrm>
                <a:off x="4464"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j-lt"/>
                    <a:ea typeface="宋体" panose="02010600030101010101" pitchFamily="2" charset="-122"/>
                  </a:rPr>
                  <a:t>  </a:t>
                </a:r>
                <a:r>
                  <a:rPr lang="en-US" altLang="zh-CN" sz="1600" b="1" dirty="0">
                    <a:solidFill>
                      <a:srgbClr val="FFFFFF"/>
                    </a:solidFill>
                    <a:latin typeface="+mj-lt"/>
                    <a:ea typeface="宋体" panose="02010600030101010101" pitchFamily="2" charset="-122"/>
                  </a:rPr>
                  <a:t>D 8</a:t>
                </a:r>
              </a:p>
            </p:txBody>
          </p:sp>
          <p:sp>
            <p:nvSpPr>
              <p:cNvPr id="15393" name="AutoShape 18"/>
              <p:cNvSpPr>
                <a:spLocks noChangeArrowheads="1"/>
              </p:cNvSpPr>
              <p:nvPr>
                <p:custDataLst>
                  <p:tags r:id="rId25"/>
                </p:custDataLst>
              </p:nvPr>
            </p:nvSpPr>
            <p:spPr bwMode="auto">
              <a:xfrm>
                <a:off x="528"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j-lt"/>
                    <a:ea typeface="宋体" panose="02010600030101010101" pitchFamily="2" charset="-122"/>
                  </a:rPr>
                  <a:t>  </a:t>
                </a:r>
                <a:r>
                  <a:rPr lang="en-US" altLang="zh-CN" sz="1600" b="1" dirty="0">
                    <a:solidFill>
                      <a:srgbClr val="FFFFFF"/>
                    </a:solidFill>
                    <a:latin typeface="+mj-lt"/>
                    <a:ea typeface="宋体" panose="02010600030101010101" pitchFamily="2" charset="-122"/>
                  </a:rPr>
                  <a:t>D 1</a:t>
                </a:r>
              </a:p>
            </p:txBody>
          </p:sp>
        </p:grpSp>
        <p:sp>
          <p:nvSpPr>
            <p:cNvPr id="15381" name="Text Box 19"/>
            <p:cNvSpPr txBox="1">
              <a:spLocks noChangeArrowheads="1"/>
            </p:cNvSpPr>
            <p:nvPr>
              <p:custDataLst>
                <p:tags r:id="rId13"/>
              </p:custDataLst>
            </p:nvPr>
          </p:nvSpPr>
          <p:spPr bwMode="auto">
            <a:xfrm>
              <a:off x="1731495" y="5682042"/>
              <a:ext cx="2783525" cy="58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4163" indent="-284163">
                <a:defRPr>
                  <a:solidFill>
                    <a:schemeClr val="tx1"/>
                  </a:solidFill>
                  <a:latin typeface="Arial" panose="020B0604020202020204" pitchFamily="34" charset="0"/>
                  <a:cs typeface="Arial" panose="020B0604020202020204" pitchFamily="34" charset="0"/>
                </a:defRPr>
              </a:lvl1pPr>
              <a:lvl2pPr marL="496888" indent="-222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0"/>
                </a:spcBef>
                <a:spcAft>
                  <a:spcPts val="0"/>
                </a:spcAft>
                <a:buFont typeface="Wingdings" panose="05000000000000000000" pitchFamily="2" charset="2"/>
                <a:buNone/>
                <a:defRPr/>
              </a:pPr>
              <a:r>
                <a:rPr lang="en-US" altLang="zh-CN" sz="1600" dirty="0">
                  <a:solidFill>
                    <a:srgbClr val="000000"/>
                  </a:solidFill>
                  <a:latin typeface="+mj-lt"/>
                  <a:ea typeface="宋体" panose="02010600030101010101" pitchFamily="2" charset="-122"/>
                </a:rPr>
                <a:t>Precise </a:t>
              </a:r>
              <a:r>
                <a:rPr lang="en-US" altLang="zh-CN" sz="1600" b="1" dirty="0">
                  <a:solidFill>
                    <a:srgbClr val="000000"/>
                  </a:solidFill>
                  <a:latin typeface="+mj-lt"/>
                  <a:ea typeface="宋体" panose="02010600030101010101" pitchFamily="2" charset="-122"/>
                </a:rPr>
                <a:t>problem</a:t>
              </a:r>
              <a:r>
                <a:rPr lang="en-US" altLang="zh-CN" sz="1600" dirty="0">
                  <a:solidFill>
                    <a:srgbClr val="000000"/>
                  </a:solidFill>
                  <a:latin typeface="+mj-lt"/>
                  <a:ea typeface="宋体" panose="02010600030101010101" pitchFamily="2" charset="-122"/>
                </a:rPr>
                <a:t> description</a:t>
              </a:r>
            </a:p>
            <a:p>
              <a:pPr eaLnBrk="1" hangingPunct="1">
                <a:spcBef>
                  <a:spcPts val="0"/>
                </a:spcBef>
                <a:spcAft>
                  <a:spcPts val="0"/>
                </a:spcAft>
                <a:buFont typeface="Wingdings" panose="05000000000000000000" pitchFamily="2" charset="2"/>
                <a:buNone/>
                <a:defRPr/>
              </a:pPr>
              <a:r>
                <a:rPr lang="zh-CN" altLang="en-US" sz="1600" dirty="0">
                  <a:solidFill>
                    <a:srgbClr val="000000"/>
                  </a:solidFill>
                  <a:latin typeface="+mj-lt"/>
                  <a:ea typeface="宋体" panose="02010600030101010101" pitchFamily="2" charset="-122"/>
                </a:rPr>
                <a:t>准确的问题描述</a:t>
              </a:r>
              <a:endParaRPr lang="en-US" altLang="zh-CN" sz="1600" dirty="0">
                <a:solidFill>
                  <a:srgbClr val="000000"/>
                </a:solidFill>
                <a:latin typeface="+mj-lt"/>
                <a:ea typeface="宋体" panose="02010600030101010101" pitchFamily="2" charset="-122"/>
              </a:endParaRPr>
            </a:p>
          </p:txBody>
        </p:sp>
        <p:sp>
          <p:nvSpPr>
            <p:cNvPr id="15382" name="Rectangle 20"/>
            <p:cNvSpPr>
              <a:spLocks noChangeArrowheads="1"/>
            </p:cNvSpPr>
            <p:nvPr>
              <p:custDataLst>
                <p:tags r:id="rId14"/>
              </p:custDataLst>
            </p:nvPr>
          </p:nvSpPr>
          <p:spPr bwMode="auto">
            <a:xfrm>
              <a:off x="1679100" y="1999829"/>
              <a:ext cx="6684315" cy="3667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defTabSz="762000">
                <a:defRPr>
                  <a:solidFill>
                    <a:schemeClr val="tx1"/>
                  </a:solidFill>
                  <a:latin typeface="Arial" panose="020B0604020202020204" pitchFamily="34" charset="0"/>
                  <a:cs typeface="Arial" panose="020B0604020202020204" pitchFamily="34" charset="0"/>
                </a:defRPr>
              </a:lvl1pPr>
              <a:lvl2pPr marL="573088" indent="-195263" defTabSz="762000">
                <a:defRPr>
                  <a:solidFill>
                    <a:schemeClr val="tx1"/>
                  </a:solidFill>
                  <a:latin typeface="Arial" panose="020B0604020202020204" pitchFamily="34" charset="0"/>
                  <a:cs typeface="Arial" panose="020B0604020202020204" pitchFamily="34" charset="0"/>
                </a:defRPr>
              </a:lvl2pPr>
              <a:lvl3pPr marL="952500" indent="-188913" defTabSz="762000">
                <a:defRPr>
                  <a:solidFill>
                    <a:schemeClr val="tx1"/>
                  </a:solidFill>
                  <a:latin typeface="Arial" panose="020B0604020202020204" pitchFamily="34" charset="0"/>
                  <a:cs typeface="Arial" panose="020B0604020202020204" pitchFamily="34" charset="0"/>
                </a:defRPr>
              </a:lvl3pPr>
              <a:lvl4pPr marL="2176463" indent="-228600" defTabSz="762000">
                <a:defRPr>
                  <a:solidFill>
                    <a:schemeClr val="tx1"/>
                  </a:solidFill>
                  <a:latin typeface="Arial" panose="020B0604020202020204" pitchFamily="34" charset="0"/>
                  <a:cs typeface="Arial" panose="020B0604020202020204" pitchFamily="34" charset="0"/>
                </a:defRPr>
              </a:lvl4pPr>
              <a:lvl5pPr marL="2595563" indent="-228600" defTabSz="762000">
                <a:defRPr>
                  <a:solidFill>
                    <a:schemeClr val="tx1"/>
                  </a:solidFill>
                  <a:latin typeface="Arial" panose="020B0604020202020204" pitchFamily="34" charset="0"/>
                  <a:cs typeface="Arial" panose="020B0604020202020204" pitchFamily="34" charset="0"/>
                </a:defRPr>
              </a:lvl5pPr>
              <a:lvl6pPr marL="30527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099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9671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4243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0"/>
                </a:spcBef>
                <a:buClr>
                  <a:srgbClr val="5D7298"/>
                </a:buClr>
                <a:buSzPct val="65000"/>
                <a:buFont typeface="Wingdings" panose="05000000000000000000" pitchFamily="2" charset="2"/>
                <a:buNone/>
                <a:defRPr/>
              </a:pPr>
              <a:r>
                <a:rPr lang="en-US" altLang="zh-CN" sz="1600" b="1" dirty="0">
                  <a:solidFill>
                    <a:srgbClr val="000000"/>
                  </a:solidFill>
                  <a:latin typeface="+mj-lt"/>
                  <a:ea typeface="宋体" panose="02010600030101010101" pitchFamily="2" charset="-122"/>
                </a:rPr>
                <a:t>Collect Information, data, facts and figures</a:t>
              </a:r>
            </a:p>
            <a:p>
              <a:pPr>
                <a:spcBef>
                  <a:spcPts val="0"/>
                </a:spcBef>
                <a:buClr>
                  <a:srgbClr val="5D7298"/>
                </a:buClr>
                <a:buSzPct val="65000"/>
                <a:buFont typeface="Wingdings" panose="05000000000000000000" pitchFamily="2" charset="2"/>
                <a:buNone/>
                <a:defRPr/>
              </a:pPr>
              <a:r>
                <a:rPr lang="zh-CN" altLang="en-US" sz="1600" b="1" dirty="0">
                  <a:solidFill>
                    <a:srgbClr val="000000"/>
                  </a:solidFill>
                  <a:latin typeface="+mj-lt"/>
                  <a:ea typeface="宋体" panose="02010600030101010101" pitchFamily="2" charset="-122"/>
                </a:rPr>
                <a:t>收集信息，数据，证据和图片</a:t>
              </a:r>
              <a:endParaRPr lang="en-US" altLang="zh-CN" sz="1600" b="1" dirty="0">
                <a:solidFill>
                  <a:srgbClr val="000000"/>
                </a:solidFill>
                <a:latin typeface="+mj-lt"/>
                <a:ea typeface="宋体" panose="02010600030101010101" pitchFamily="2" charset="-122"/>
              </a:endParaRPr>
            </a:p>
            <a:p>
              <a:pPr>
                <a:lnSpc>
                  <a:spcPct val="90000"/>
                </a:lnSpc>
                <a:spcBef>
                  <a:spcPct val="40000"/>
                </a:spcBef>
                <a:buClr>
                  <a:srgbClr val="5D7298"/>
                </a:buClr>
                <a:buSzPct val="65000"/>
                <a:buFont typeface="Wingdings" panose="05000000000000000000" pitchFamily="2" charset="2"/>
                <a:buNone/>
                <a:defRPr/>
              </a:pPr>
              <a:r>
                <a:rPr lang="en-US" altLang="zh-CN" sz="1400" dirty="0">
                  <a:solidFill>
                    <a:srgbClr val="000000"/>
                  </a:solidFill>
                  <a:latin typeface="+mj-lt"/>
                  <a:ea typeface="宋体" panose="02010600030101010101" pitchFamily="2" charset="-122"/>
                </a:rPr>
                <a:t>Describe the problem (defect/deviation) as accurately as possible giving quantitative details</a:t>
              </a:r>
              <a:r>
                <a:rPr lang="zh-CN" altLang="en-US" sz="1400" dirty="0">
                  <a:solidFill>
                    <a:srgbClr val="000000"/>
                  </a:solidFill>
                  <a:latin typeface="+mj-lt"/>
                  <a:ea typeface="宋体" panose="02010600030101010101" pitchFamily="2" charset="-122"/>
                </a:rPr>
                <a:t>  描述问题（不良</a:t>
              </a:r>
              <a:r>
                <a:rPr lang="en-US" altLang="zh-CN" sz="1400" dirty="0">
                  <a:solidFill>
                    <a:srgbClr val="000000"/>
                  </a:solidFill>
                  <a:latin typeface="+mj-lt"/>
                  <a:ea typeface="宋体" panose="02010600030101010101" pitchFamily="2" charset="-122"/>
                </a:rPr>
                <a:t>/</a:t>
              </a:r>
              <a:r>
                <a:rPr lang="zh-CN" altLang="en-US" sz="1400" dirty="0">
                  <a:solidFill>
                    <a:srgbClr val="000000"/>
                  </a:solidFill>
                  <a:latin typeface="+mj-lt"/>
                  <a:ea typeface="宋体" panose="02010600030101010101" pitchFamily="2" charset="-122"/>
                </a:rPr>
                <a:t>偏差）尽可能准确量化描述问题（不良</a:t>
              </a:r>
              <a:r>
                <a:rPr lang="en-US" sz="1400" dirty="0">
                  <a:solidFill>
                    <a:srgbClr val="000000"/>
                  </a:solidFill>
                  <a:latin typeface="+mj-lt"/>
                  <a:ea typeface="宋体" panose="02010600030101010101" pitchFamily="2" charset="-122"/>
                </a:rPr>
                <a:t>/</a:t>
              </a:r>
              <a:r>
                <a:rPr lang="zh-CN" altLang="en-US" sz="1400" dirty="0">
                  <a:solidFill>
                    <a:srgbClr val="000000"/>
                  </a:solidFill>
                  <a:latin typeface="+mj-lt"/>
                  <a:ea typeface="宋体" panose="02010600030101010101" pitchFamily="2" charset="-122"/>
                </a:rPr>
                <a:t>偏差） </a:t>
              </a:r>
              <a:endParaRPr lang="en-US" altLang="zh-CN" sz="1400" dirty="0">
                <a:solidFill>
                  <a:srgbClr val="000000"/>
                </a:solidFill>
                <a:latin typeface="+mj-lt"/>
                <a:ea typeface="宋体" panose="02010600030101010101" pitchFamily="2" charset="-122"/>
              </a:endParaRPr>
            </a:p>
            <a:p>
              <a:pPr>
                <a:lnSpc>
                  <a:spcPct val="90000"/>
                </a:lnSpc>
                <a:spcBef>
                  <a:spcPct val="40000"/>
                </a:spcBef>
                <a:buClr>
                  <a:srgbClr val="5D7298"/>
                </a:buClr>
                <a:buSzPct val="65000"/>
                <a:buFont typeface="Wingdings" panose="05000000000000000000" pitchFamily="2" charset="2"/>
                <a:buNone/>
                <a:defRPr/>
              </a:pPr>
              <a:r>
                <a:rPr lang="en-US" altLang="zh-CN" sz="1400" dirty="0">
                  <a:solidFill>
                    <a:srgbClr val="000000"/>
                  </a:solidFill>
                  <a:latin typeface="+mj-lt"/>
                  <a:ea typeface="宋体" panose="02010600030101010101" pitchFamily="2" charset="-122"/>
                </a:rPr>
                <a:t>Answer the questions below</a:t>
              </a:r>
              <a:r>
                <a:rPr lang="zh-CN" altLang="en-US" sz="1400" dirty="0">
                  <a:solidFill>
                    <a:srgbClr val="000000"/>
                  </a:solidFill>
                  <a:latin typeface="+mj-lt"/>
                  <a:ea typeface="宋体" panose="02010600030101010101" pitchFamily="2" charset="-122"/>
                </a:rPr>
                <a:t>回答以下问题：</a:t>
              </a:r>
              <a:endParaRPr lang="en-US" altLang="zh-CN" sz="1400" dirty="0">
                <a:solidFill>
                  <a:srgbClr val="000000"/>
                </a:solidFill>
                <a:latin typeface="+mj-lt"/>
                <a:ea typeface="宋体" panose="02010600030101010101" pitchFamily="2" charset="-122"/>
              </a:endParaRPr>
            </a:p>
            <a:p>
              <a:pPr lvl="1">
                <a:lnSpc>
                  <a:spcPct val="50000"/>
                </a:lnSpc>
                <a:buClr>
                  <a:schemeClr val="tx1"/>
                </a:buClr>
                <a:buSzPct val="120000"/>
                <a:buFontTx/>
                <a:buChar char="-"/>
                <a:defRPr/>
              </a:pPr>
              <a:endParaRPr lang="en-US" altLang="zh-CN" sz="1400" dirty="0">
                <a:solidFill>
                  <a:srgbClr val="000000"/>
                </a:solidFill>
                <a:latin typeface="+mj-lt"/>
                <a:ea typeface="宋体" panose="02010600030101010101" pitchFamily="2" charset="-122"/>
              </a:endParaRPr>
            </a:p>
            <a:p>
              <a:pPr lvl="2">
                <a:lnSpc>
                  <a:spcPct val="111000"/>
                </a:lnSpc>
                <a:buClr>
                  <a:srgbClr val="5D7298"/>
                </a:buClr>
                <a:buSzPct val="50000"/>
                <a:defRPr/>
              </a:pPr>
              <a:r>
                <a:rPr lang="en-US" altLang="zh-CN" sz="1200" dirty="0">
                  <a:solidFill>
                    <a:srgbClr val="000000"/>
                  </a:solidFill>
                  <a:latin typeface="+mj-lt"/>
                  <a:ea typeface="宋体" panose="02010600030101010101" pitchFamily="2" charset="-122"/>
                </a:rPr>
                <a:t>Who?</a:t>
              </a:r>
              <a:r>
                <a:rPr lang="zh-CN" altLang="en-US" sz="1200" dirty="0">
                  <a:solidFill>
                    <a:srgbClr val="000000"/>
                  </a:solidFill>
                  <a:latin typeface="+mj-lt"/>
                  <a:ea typeface="宋体" panose="02010600030101010101" pitchFamily="2" charset="-122"/>
                </a:rPr>
                <a:t>谁？</a:t>
              </a:r>
              <a:endParaRPr lang="en-US" altLang="zh-CN" sz="1200" dirty="0">
                <a:solidFill>
                  <a:srgbClr val="000000"/>
                </a:solidFill>
                <a:latin typeface="+mj-lt"/>
                <a:ea typeface="宋体" panose="02010600030101010101" pitchFamily="2" charset="-122"/>
              </a:endParaRPr>
            </a:p>
            <a:p>
              <a:pPr lvl="2">
                <a:lnSpc>
                  <a:spcPct val="111000"/>
                </a:lnSpc>
                <a:buClr>
                  <a:srgbClr val="5D7298"/>
                </a:buClr>
                <a:buSzPct val="50000"/>
                <a:defRPr/>
              </a:pPr>
              <a:r>
                <a:rPr lang="en-US" altLang="zh-CN" sz="1200" dirty="0">
                  <a:solidFill>
                    <a:srgbClr val="000000"/>
                  </a:solidFill>
                  <a:latin typeface="+mj-lt"/>
                  <a:ea typeface="宋体" panose="02010600030101010101" pitchFamily="2" charset="-122"/>
                </a:rPr>
                <a:t>What?</a:t>
              </a:r>
              <a:r>
                <a:rPr lang="zh-CN" altLang="en-US" sz="1200" dirty="0">
                  <a:solidFill>
                    <a:srgbClr val="000000"/>
                  </a:solidFill>
                  <a:latin typeface="+mj-lt"/>
                  <a:ea typeface="宋体" panose="02010600030101010101" pitchFamily="2" charset="-122"/>
                </a:rPr>
                <a:t>什么？</a:t>
              </a:r>
              <a:endParaRPr lang="en-US" altLang="zh-CN" sz="1200" dirty="0">
                <a:solidFill>
                  <a:srgbClr val="000000"/>
                </a:solidFill>
                <a:latin typeface="+mj-lt"/>
                <a:ea typeface="宋体" panose="02010600030101010101" pitchFamily="2" charset="-122"/>
              </a:endParaRPr>
            </a:p>
            <a:p>
              <a:pPr lvl="2">
                <a:lnSpc>
                  <a:spcPct val="111000"/>
                </a:lnSpc>
                <a:buClr>
                  <a:srgbClr val="5D7298"/>
                </a:buClr>
                <a:buSzPct val="50000"/>
                <a:defRPr/>
              </a:pPr>
              <a:r>
                <a:rPr lang="en-US" altLang="zh-CN" sz="1200" dirty="0">
                  <a:solidFill>
                    <a:srgbClr val="000000"/>
                  </a:solidFill>
                  <a:latin typeface="+mj-lt"/>
                  <a:ea typeface="宋体" panose="02010600030101010101" pitchFamily="2" charset="-122"/>
                </a:rPr>
                <a:t>When?</a:t>
              </a:r>
              <a:r>
                <a:rPr lang="zh-CN" altLang="en-US" sz="1200" dirty="0">
                  <a:solidFill>
                    <a:srgbClr val="000000"/>
                  </a:solidFill>
                  <a:latin typeface="+mj-lt"/>
                  <a:ea typeface="宋体" panose="02010600030101010101" pitchFamily="2" charset="-122"/>
                </a:rPr>
                <a:t>何时？</a:t>
              </a:r>
              <a:endParaRPr lang="en-US" altLang="zh-CN" sz="1200" dirty="0">
                <a:solidFill>
                  <a:srgbClr val="000000"/>
                </a:solidFill>
                <a:latin typeface="+mj-lt"/>
                <a:ea typeface="宋体" panose="02010600030101010101" pitchFamily="2" charset="-122"/>
              </a:endParaRPr>
            </a:p>
            <a:p>
              <a:pPr lvl="2">
                <a:lnSpc>
                  <a:spcPct val="111000"/>
                </a:lnSpc>
                <a:buClr>
                  <a:srgbClr val="5D7298"/>
                </a:buClr>
                <a:buSzPct val="50000"/>
                <a:defRPr/>
              </a:pPr>
              <a:r>
                <a:rPr lang="en-US" altLang="zh-CN" sz="1200" dirty="0">
                  <a:solidFill>
                    <a:srgbClr val="000000"/>
                  </a:solidFill>
                  <a:latin typeface="+mj-lt"/>
                  <a:ea typeface="宋体" panose="02010600030101010101" pitchFamily="2" charset="-122"/>
                </a:rPr>
                <a:t>Where?</a:t>
              </a:r>
              <a:r>
                <a:rPr lang="zh-CN" altLang="en-US" sz="1200" dirty="0">
                  <a:solidFill>
                    <a:srgbClr val="000000"/>
                  </a:solidFill>
                  <a:latin typeface="+mj-lt"/>
                  <a:ea typeface="宋体" panose="02010600030101010101" pitchFamily="2" charset="-122"/>
                </a:rPr>
                <a:t>哪里？</a:t>
              </a:r>
              <a:endParaRPr lang="en-US" altLang="zh-CN" sz="1200" dirty="0">
                <a:solidFill>
                  <a:srgbClr val="000000"/>
                </a:solidFill>
                <a:latin typeface="+mj-lt"/>
                <a:ea typeface="宋体" panose="02010600030101010101" pitchFamily="2" charset="-122"/>
              </a:endParaRPr>
            </a:p>
            <a:p>
              <a:pPr lvl="2">
                <a:lnSpc>
                  <a:spcPct val="111000"/>
                </a:lnSpc>
                <a:buClr>
                  <a:srgbClr val="5D7298"/>
                </a:buClr>
                <a:buSzPct val="50000"/>
                <a:defRPr/>
              </a:pPr>
              <a:r>
                <a:rPr lang="en-US" altLang="zh-CN" sz="1200" dirty="0">
                  <a:solidFill>
                    <a:srgbClr val="000000"/>
                  </a:solidFill>
                  <a:latin typeface="+mj-lt"/>
                  <a:ea typeface="宋体" panose="02010600030101010101" pitchFamily="2" charset="-122"/>
                </a:rPr>
                <a:t>Why?</a:t>
              </a:r>
              <a:r>
                <a:rPr lang="zh-CN" altLang="en-US" sz="1200" dirty="0">
                  <a:solidFill>
                    <a:srgbClr val="000000"/>
                  </a:solidFill>
                  <a:latin typeface="+mj-lt"/>
                  <a:ea typeface="宋体" panose="02010600030101010101" pitchFamily="2" charset="-122"/>
                </a:rPr>
                <a:t>为什么？</a:t>
              </a:r>
              <a:endParaRPr lang="en-US" altLang="zh-CN" sz="1200" dirty="0">
                <a:solidFill>
                  <a:srgbClr val="000000"/>
                </a:solidFill>
                <a:latin typeface="+mj-lt"/>
                <a:ea typeface="宋体" panose="02010600030101010101" pitchFamily="2" charset="-122"/>
              </a:endParaRPr>
            </a:p>
            <a:p>
              <a:pPr lvl="2">
                <a:lnSpc>
                  <a:spcPct val="111000"/>
                </a:lnSpc>
                <a:buClr>
                  <a:srgbClr val="5D7298"/>
                </a:buClr>
                <a:buSzPct val="50000"/>
                <a:defRPr/>
              </a:pPr>
              <a:r>
                <a:rPr lang="en-US" altLang="zh-CN" sz="1200" dirty="0">
                  <a:solidFill>
                    <a:srgbClr val="000000"/>
                  </a:solidFill>
                  <a:latin typeface="+mj-lt"/>
                  <a:ea typeface="宋体" panose="02010600030101010101" pitchFamily="2" charset="-122"/>
                </a:rPr>
                <a:t>How?</a:t>
              </a:r>
              <a:r>
                <a:rPr lang="zh-CN" altLang="en-US" sz="1200" dirty="0">
                  <a:solidFill>
                    <a:srgbClr val="000000"/>
                  </a:solidFill>
                  <a:latin typeface="+mj-lt"/>
                  <a:ea typeface="宋体" panose="02010600030101010101" pitchFamily="2" charset="-122"/>
                </a:rPr>
                <a:t>如何？</a:t>
              </a:r>
              <a:endParaRPr lang="en-US" altLang="zh-CN" sz="1200" dirty="0">
                <a:solidFill>
                  <a:srgbClr val="000000"/>
                </a:solidFill>
                <a:latin typeface="+mj-lt"/>
                <a:ea typeface="宋体" panose="02010600030101010101" pitchFamily="2" charset="-122"/>
              </a:endParaRPr>
            </a:p>
            <a:p>
              <a:pPr lvl="2">
                <a:buClr>
                  <a:srgbClr val="5D7298"/>
                </a:buClr>
                <a:buSzPct val="50000"/>
                <a:defRPr/>
              </a:pPr>
              <a:r>
                <a:rPr lang="en-US" altLang="zh-CN" sz="1200" dirty="0">
                  <a:solidFill>
                    <a:srgbClr val="000000"/>
                  </a:solidFill>
                  <a:latin typeface="+mj-lt"/>
                  <a:ea typeface="宋体" panose="02010600030101010101" pitchFamily="2" charset="-122"/>
                </a:rPr>
                <a:t>How often?</a:t>
              </a:r>
              <a:r>
                <a:rPr lang="zh-CN" altLang="en-US" sz="1200" dirty="0">
                  <a:solidFill>
                    <a:srgbClr val="000000"/>
                  </a:solidFill>
                  <a:latin typeface="+mj-lt"/>
                  <a:ea typeface="宋体" panose="02010600030101010101" pitchFamily="2" charset="-122"/>
                </a:rPr>
                <a:t>多久一次？</a:t>
              </a:r>
              <a:endParaRPr lang="en-US" altLang="zh-CN" sz="1200" dirty="0">
                <a:solidFill>
                  <a:srgbClr val="000000"/>
                </a:solidFill>
                <a:latin typeface="+mj-lt"/>
                <a:ea typeface="宋体" panose="02010600030101010101" pitchFamily="2" charset="-122"/>
              </a:endParaRPr>
            </a:p>
            <a:p>
              <a:pPr lvl="1">
                <a:lnSpc>
                  <a:spcPct val="50000"/>
                </a:lnSpc>
                <a:spcAft>
                  <a:spcPct val="5000"/>
                </a:spcAft>
                <a:buClr>
                  <a:schemeClr val="tx1"/>
                </a:buClr>
                <a:buSzPct val="120000"/>
                <a:buFontTx/>
                <a:buChar char="-"/>
                <a:defRPr/>
              </a:pPr>
              <a:endParaRPr lang="en-US" altLang="zh-CN" sz="1400" dirty="0">
                <a:solidFill>
                  <a:srgbClr val="000000"/>
                </a:solidFill>
                <a:latin typeface="+mj-lt"/>
                <a:ea typeface="宋体" panose="02010600030101010101" pitchFamily="2" charset="-122"/>
              </a:endParaRPr>
            </a:p>
            <a:p>
              <a:pPr lvl="1">
                <a:spcBef>
                  <a:spcPct val="40000"/>
                </a:spcBef>
                <a:spcAft>
                  <a:spcPct val="70000"/>
                </a:spcAft>
                <a:buClr>
                  <a:schemeClr val="accent1"/>
                </a:buClr>
                <a:buSzPct val="50000"/>
                <a:buFont typeface="Wingdings" panose="05000000000000000000" pitchFamily="2" charset="2"/>
                <a:buChar char="l"/>
                <a:defRPr/>
              </a:pPr>
              <a:r>
                <a:rPr lang="en-US" altLang="zh-CN" sz="1400" dirty="0">
                  <a:solidFill>
                    <a:srgbClr val="000000"/>
                  </a:solidFill>
                  <a:latin typeface="+mj-lt"/>
                  <a:ea typeface="宋体" panose="02010600030101010101" pitchFamily="2" charset="-122"/>
                </a:rPr>
                <a:t>All problem solving team members must have a clear and fact based understanding of the problem</a:t>
              </a:r>
              <a:r>
                <a:rPr lang="zh-CN" altLang="en-US" sz="1400" dirty="0">
                  <a:solidFill>
                    <a:srgbClr val="000000"/>
                  </a:solidFill>
                  <a:latin typeface="+mj-lt"/>
                  <a:ea typeface="宋体" panose="02010600030101010101" pitchFamily="2" charset="-122"/>
                </a:rPr>
                <a:t> 所有问题解决小组成员务必清楚并以事实为依据开展活动。</a:t>
              </a:r>
              <a:endParaRPr lang="en-US" altLang="zh-CN" sz="1400" dirty="0">
                <a:solidFill>
                  <a:srgbClr val="000000"/>
                </a:solidFill>
                <a:latin typeface="+mj-lt"/>
                <a:ea typeface="宋体" panose="02010600030101010101" pitchFamily="2" charset="-122"/>
              </a:endParaRPr>
            </a:p>
          </p:txBody>
        </p:sp>
        <p:sp>
          <p:nvSpPr>
            <p:cNvPr id="15383" name="AutoShape 36"/>
            <p:cNvSpPr>
              <a:spLocks noChangeArrowheads="1"/>
            </p:cNvSpPr>
            <p:nvPr>
              <p:custDataLst>
                <p:tags r:id="rId15"/>
              </p:custDataLst>
            </p:nvPr>
          </p:nvSpPr>
          <p:spPr bwMode="auto">
            <a:xfrm>
              <a:off x="597861" y="3450008"/>
              <a:ext cx="1003441" cy="599253"/>
            </a:xfrm>
            <a:prstGeom prst="roundRect">
              <a:avLst>
                <a:gd name="adj" fmla="val 22926"/>
              </a:avLst>
            </a:prstGeom>
            <a:solidFill>
              <a:srgbClr val="0020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j-lt"/>
                  <a:ea typeface="宋体" panose="02010600030101010101" pitchFamily="2" charset="-122"/>
                </a:rPr>
                <a:t>Action</a:t>
              </a:r>
            </a:p>
            <a:p>
              <a:pPr algn="ctr">
                <a:defRPr/>
              </a:pPr>
              <a:r>
                <a:rPr lang="zh-CN" altLang="en-US" sz="1400" dirty="0">
                  <a:solidFill>
                    <a:srgbClr val="FFFFFF"/>
                  </a:solidFill>
                  <a:latin typeface="+mj-lt"/>
                  <a:ea typeface="宋体" panose="02010600030101010101" pitchFamily="2" charset="-122"/>
                </a:rPr>
                <a:t>行动</a:t>
              </a:r>
              <a:endParaRPr lang="en-US" altLang="zh-CN" sz="1400" dirty="0">
                <a:solidFill>
                  <a:srgbClr val="FFFFFF"/>
                </a:solidFill>
                <a:latin typeface="+mj-lt"/>
                <a:ea typeface="宋体" panose="02010600030101010101" pitchFamily="2" charset="-122"/>
              </a:endParaRPr>
            </a:p>
          </p:txBody>
        </p:sp>
        <p:sp>
          <p:nvSpPr>
            <p:cNvPr id="15384" name="AutoShape 37"/>
            <p:cNvSpPr>
              <a:spLocks noChangeArrowheads="1"/>
            </p:cNvSpPr>
            <p:nvPr>
              <p:custDataLst>
                <p:tags r:id="rId16"/>
              </p:custDataLst>
            </p:nvPr>
          </p:nvSpPr>
          <p:spPr bwMode="auto">
            <a:xfrm>
              <a:off x="600683" y="1988537"/>
              <a:ext cx="1001853" cy="609375"/>
            </a:xfrm>
            <a:prstGeom prst="roundRect">
              <a:avLst>
                <a:gd name="adj" fmla="val 25236"/>
              </a:avLst>
            </a:prstGeom>
            <a:solidFill>
              <a:srgbClr val="0020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j-lt"/>
                  <a:ea typeface="宋体" panose="02010600030101010101" pitchFamily="2" charset="-122"/>
                </a:rPr>
                <a:t>Task</a:t>
              </a:r>
            </a:p>
            <a:p>
              <a:pPr algn="ctr">
                <a:defRPr/>
              </a:pPr>
              <a:r>
                <a:rPr lang="zh-CN" altLang="en-US" sz="1400" dirty="0">
                  <a:solidFill>
                    <a:srgbClr val="FFFFFF"/>
                  </a:solidFill>
                  <a:latin typeface="+mj-lt"/>
                  <a:ea typeface="宋体" panose="02010600030101010101" pitchFamily="2" charset="-122"/>
                </a:rPr>
                <a:t>任务</a:t>
              </a:r>
              <a:endParaRPr lang="en-US" altLang="zh-CN" sz="1400" dirty="0">
                <a:solidFill>
                  <a:srgbClr val="FFFFFF"/>
                </a:solidFill>
                <a:latin typeface="+mj-lt"/>
                <a:ea typeface="宋体" panose="02010600030101010101" pitchFamily="2" charset="-122"/>
              </a:endParaRPr>
            </a:p>
          </p:txBody>
        </p:sp>
        <p:sp>
          <p:nvSpPr>
            <p:cNvPr id="15385" name="AutoShape 38"/>
            <p:cNvSpPr>
              <a:spLocks noChangeArrowheads="1"/>
            </p:cNvSpPr>
            <p:nvPr>
              <p:custDataLst>
                <p:tags r:id="rId17"/>
              </p:custDataLst>
            </p:nvPr>
          </p:nvSpPr>
          <p:spPr bwMode="auto">
            <a:xfrm>
              <a:off x="597861" y="5577125"/>
              <a:ext cx="1003441" cy="619498"/>
            </a:xfrm>
            <a:prstGeom prst="roundRect">
              <a:avLst>
                <a:gd name="adj" fmla="val 27569"/>
              </a:avLst>
            </a:prstGeom>
            <a:solidFill>
              <a:srgbClr val="0020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j-lt"/>
                  <a:ea typeface="宋体" panose="02010600030101010101" pitchFamily="2" charset="-122"/>
                </a:rPr>
                <a:t>Target</a:t>
              </a:r>
            </a:p>
            <a:p>
              <a:pPr algn="ctr">
                <a:defRPr/>
              </a:pPr>
              <a:r>
                <a:rPr lang="zh-CN" altLang="en-US" sz="1400" dirty="0">
                  <a:solidFill>
                    <a:srgbClr val="FFFFFF"/>
                  </a:solidFill>
                  <a:latin typeface="+mj-lt"/>
                  <a:ea typeface="宋体" panose="02010600030101010101" pitchFamily="2" charset="-122"/>
                </a:rPr>
                <a:t>目标</a:t>
              </a:r>
              <a:endParaRPr lang="en-US" altLang="zh-CN" sz="1400" dirty="0">
                <a:solidFill>
                  <a:srgbClr val="FFFFFF"/>
                </a:solidFill>
                <a:latin typeface="+mj-lt"/>
                <a:ea typeface="宋体" panose="02010600030101010101" pitchFamily="2" charset="-122"/>
              </a:endParaRPr>
            </a:p>
          </p:txBody>
        </p:sp>
      </p:grpSp>
      <p:grpSp>
        <p:nvGrpSpPr>
          <p:cNvPr id="22" name="Group 21"/>
          <p:cNvGrpSpPr>
            <a:grpSpLocks/>
          </p:cNvGrpSpPr>
          <p:nvPr/>
        </p:nvGrpSpPr>
        <p:grpSpPr bwMode="auto">
          <a:xfrm>
            <a:off x="3986566" y="3036094"/>
            <a:ext cx="4592637" cy="1725612"/>
            <a:chOff x="2227" y="1715"/>
            <a:chExt cx="2893" cy="1087"/>
          </a:xfrm>
        </p:grpSpPr>
        <p:sp>
          <p:nvSpPr>
            <p:cNvPr id="15366" name="Rectangle 22"/>
            <p:cNvSpPr>
              <a:spLocks noChangeArrowheads="1"/>
            </p:cNvSpPr>
            <p:nvPr>
              <p:custDataLst>
                <p:tags r:id="rId2"/>
              </p:custDataLst>
            </p:nvPr>
          </p:nvSpPr>
          <p:spPr bwMode="auto">
            <a:xfrm>
              <a:off x="2232" y="1872"/>
              <a:ext cx="2829" cy="903"/>
            </a:xfrm>
            <a:prstGeom prst="rect">
              <a:avLst/>
            </a:prstGeom>
            <a:solidFill>
              <a:srgbClr val="DCE1E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CN" sz="1400" dirty="0">
                <a:latin typeface="+mj-lt"/>
                <a:ea typeface="宋体" panose="02010600030101010101" pitchFamily="2" charset="-122"/>
              </a:endParaRPr>
            </a:p>
          </p:txBody>
        </p:sp>
        <p:sp>
          <p:nvSpPr>
            <p:cNvPr id="15367" name="Line 23"/>
            <p:cNvSpPr>
              <a:spLocks noChangeShapeType="1"/>
            </p:cNvSpPr>
            <p:nvPr>
              <p:custDataLst>
                <p:tags r:id="rId3"/>
              </p:custDataLst>
            </p:nvPr>
          </p:nvSpPr>
          <p:spPr bwMode="auto">
            <a:xfrm>
              <a:off x="2360" y="2206"/>
              <a:ext cx="1796" cy="0"/>
            </a:xfrm>
            <a:prstGeom prst="line">
              <a:avLst/>
            </a:prstGeom>
            <a:noFill/>
            <a:ln w="254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j-lt"/>
              </a:endParaRPr>
            </a:p>
          </p:txBody>
        </p:sp>
        <p:grpSp>
          <p:nvGrpSpPr>
            <p:cNvPr id="25608" name="Group 24"/>
            <p:cNvGrpSpPr>
              <a:grpSpLocks/>
            </p:cNvGrpSpPr>
            <p:nvPr/>
          </p:nvGrpSpPr>
          <p:grpSpPr bwMode="auto">
            <a:xfrm>
              <a:off x="4275" y="1715"/>
              <a:ext cx="542" cy="536"/>
              <a:chOff x="4585" y="2160"/>
              <a:chExt cx="688" cy="720"/>
            </a:xfrm>
          </p:grpSpPr>
          <p:pic>
            <p:nvPicPr>
              <p:cNvPr id="25618" name="Picture 25" descr="MCj03710180000[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85" y="2160"/>
                <a:ext cx="6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Text Box 26"/>
              <p:cNvSpPr txBox="1">
                <a:spLocks noChangeArrowheads="1"/>
              </p:cNvSpPr>
              <p:nvPr/>
            </p:nvSpPr>
            <p:spPr bwMode="auto">
              <a:xfrm>
                <a:off x="4679" y="2251"/>
                <a:ext cx="59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100" b="1" dirty="0">
                    <a:solidFill>
                      <a:srgbClr val="000000"/>
                    </a:solidFill>
                    <a:latin typeface="+mj-lt"/>
                    <a:ea typeface="宋体" panose="02010600030101010101" pitchFamily="2" charset="-122"/>
                  </a:rPr>
                  <a:t>Problem</a:t>
                </a:r>
              </a:p>
            </p:txBody>
          </p:sp>
        </p:grpSp>
        <p:sp>
          <p:nvSpPr>
            <p:cNvPr id="15369" name="Rectangle 27"/>
            <p:cNvSpPr>
              <a:spLocks noChangeArrowheads="1"/>
            </p:cNvSpPr>
            <p:nvPr>
              <p:custDataLst>
                <p:tags r:id="rId4"/>
              </p:custDataLst>
            </p:nvPr>
          </p:nvSpPr>
          <p:spPr bwMode="auto">
            <a:xfrm>
              <a:off x="2227" y="1872"/>
              <a:ext cx="17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292100">
                <a:defRPr>
                  <a:solidFill>
                    <a:schemeClr val="tx1"/>
                  </a:solidFill>
                  <a:latin typeface="Arial" panose="020B0604020202020204" pitchFamily="34" charset="0"/>
                  <a:cs typeface="Arial" panose="020B0604020202020204" pitchFamily="34" charset="0"/>
                </a:defRPr>
              </a:lvl1pPr>
              <a:lvl2pPr marL="742950" indent="-285750" defTabSz="292100">
                <a:defRPr>
                  <a:solidFill>
                    <a:schemeClr val="tx1"/>
                  </a:solidFill>
                  <a:latin typeface="Arial" panose="020B0604020202020204" pitchFamily="34" charset="0"/>
                  <a:cs typeface="Arial" panose="020B0604020202020204" pitchFamily="34" charset="0"/>
                </a:defRPr>
              </a:lvl2pPr>
              <a:lvl3pPr marL="1143000" indent="-228600" defTabSz="292100">
                <a:defRPr>
                  <a:solidFill>
                    <a:schemeClr val="tx1"/>
                  </a:solidFill>
                  <a:latin typeface="Arial" panose="020B0604020202020204" pitchFamily="34" charset="0"/>
                  <a:cs typeface="Arial" panose="020B0604020202020204" pitchFamily="34" charset="0"/>
                </a:defRPr>
              </a:lvl3pPr>
              <a:lvl4pPr marL="1600200" indent="-228600" defTabSz="292100">
                <a:defRPr>
                  <a:solidFill>
                    <a:schemeClr val="tx1"/>
                  </a:solidFill>
                  <a:latin typeface="Arial" panose="020B0604020202020204" pitchFamily="34" charset="0"/>
                  <a:cs typeface="Arial" panose="020B0604020202020204" pitchFamily="34" charset="0"/>
                </a:defRPr>
              </a:lvl4pPr>
              <a:lvl5pPr marL="2057400" indent="-228600" defTabSz="292100">
                <a:defRPr>
                  <a:solidFill>
                    <a:schemeClr val="tx1"/>
                  </a:solidFill>
                  <a:latin typeface="Arial" panose="020B0604020202020204" pitchFamily="34" charset="0"/>
                  <a:cs typeface="Arial" panose="020B0604020202020204" pitchFamily="34" charset="0"/>
                </a:defRPr>
              </a:lvl5pPr>
              <a:lvl6pPr marL="2514600" indent="-228600" defTabSz="292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92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92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92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200" dirty="0">
                  <a:solidFill>
                    <a:srgbClr val="000000"/>
                  </a:solidFill>
                  <a:latin typeface="+mj-lt"/>
                  <a:ea typeface="宋体" panose="02010600030101010101" pitchFamily="2" charset="-122"/>
                </a:rPr>
                <a:t>Past						Present</a:t>
              </a:r>
            </a:p>
          </p:txBody>
        </p:sp>
        <p:sp>
          <p:nvSpPr>
            <p:cNvPr id="15370" name="Rectangle 28"/>
            <p:cNvSpPr>
              <a:spLocks noChangeArrowheads="1"/>
            </p:cNvSpPr>
            <p:nvPr>
              <p:custDataLst>
                <p:tags r:id="rId5"/>
              </p:custDataLst>
            </p:nvPr>
          </p:nvSpPr>
          <p:spPr bwMode="auto">
            <a:xfrm>
              <a:off x="4038" y="2337"/>
              <a:ext cx="1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77825" indent="-377825"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hlink"/>
                </a:buClr>
                <a:buSzPct val="270000"/>
                <a:buFontTx/>
                <a:buChar char="}"/>
                <a:defRPr/>
              </a:pPr>
              <a:r>
                <a:rPr lang="en-US" altLang="zh-CN" sz="1200" dirty="0">
                  <a:latin typeface="+mj-lt"/>
                  <a:ea typeface="宋体" panose="02010600030101010101" pitchFamily="2" charset="-122"/>
                </a:rPr>
                <a:t> </a:t>
              </a:r>
            </a:p>
          </p:txBody>
        </p:sp>
        <p:sp>
          <p:nvSpPr>
            <p:cNvPr id="15371" name="Line 29"/>
            <p:cNvSpPr>
              <a:spLocks noChangeShapeType="1"/>
            </p:cNvSpPr>
            <p:nvPr>
              <p:custDataLst>
                <p:tags r:id="rId6"/>
              </p:custDataLst>
            </p:nvPr>
          </p:nvSpPr>
          <p:spPr bwMode="auto">
            <a:xfrm>
              <a:off x="4183" y="2174"/>
              <a:ext cx="0" cy="4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j-lt"/>
              </a:endParaRPr>
            </a:p>
          </p:txBody>
        </p:sp>
        <p:sp>
          <p:nvSpPr>
            <p:cNvPr id="15372" name="Line 30"/>
            <p:cNvSpPr>
              <a:spLocks noChangeShapeType="1"/>
            </p:cNvSpPr>
            <p:nvPr>
              <p:custDataLst>
                <p:tags r:id="rId7"/>
              </p:custDataLst>
            </p:nvPr>
          </p:nvSpPr>
          <p:spPr bwMode="auto">
            <a:xfrm>
              <a:off x="3611" y="2537"/>
              <a:ext cx="572" cy="0"/>
            </a:xfrm>
            <a:prstGeom prst="line">
              <a:avLst/>
            </a:prstGeom>
            <a:noFill/>
            <a:ln w="190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j-lt"/>
              </a:endParaRPr>
            </a:p>
          </p:txBody>
        </p:sp>
        <p:sp>
          <p:nvSpPr>
            <p:cNvPr id="15373" name="AutoShape 31"/>
            <p:cNvSpPr>
              <a:spLocks noChangeArrowheads="1"/>
            </p:cNvSpPr>
            <p:nvPr>
              <p:custDataLst>
                <p:tags r:id="rId8"/>
              </p:custDataLst>
            </p:nvPr>
          </p:nvSpPr>
          <p:spPr bwMode="auto">
            <a:xfrm>
              <a:off x="2525" y="2368"/>
              <a:ext cx="1053" cy="176"/>
            </a:xfrm>
            <a:prstGeom prst="rightArrow">
              <a:avLst>
                <a:gd name="adj1" fmla="val 55130"/>
                <a:gd name="adj2" fmla="val 90492"/>
              </a:avLst>
            </a:prstGeom>
            <a:solidFill>
              <a:srgbClr val="00206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CN" dirty="0">
                <a:latin typeface="+mj-lt"/>
                <a:ea typeface="宋体" panose="02010600030101010101" pitchFamily="2" charset="-122"/>
              </a:endParaRPr>
            </a:p>
          </p:txBody>
        </p:sp>
        <p:sp>
          <p:nvSpPr>
            <p:cNvPr id="15374" name="Rectangle 32"/>
            <p:cNvSpPr>
              <a:spLocks noChangeArrowheads="1"/>
            </p:cNvSpPr>
            <p:nvPr>
              <p:custDataLst>
                <p:tags r:id="rId9"/>
              </p:custDataLst>
            </p:nvPr>
          </p:nvSpPr>
          <p:spPr bwMode="auto">
            <a:xfrm>
              <a:off x="2313" y="2270"/>
              <a:ext cx="961"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100" dirty="0">
                  <a:solidFill>
                    <a:srgbClr val="000000"/>
                  </a:solidFill>
                  <a:latin typeface="+mj-lt"/>
                  <a:ea typeface="宋体" panose="02010600030101010101" pitchFamily="2" charset="-122"/>
                </a:rPr>
                <a:t>The cause of</a:t>
              </a:r>
              <a:br>
                <a:rPr lang="en-US" altLang="zh-CN" sz="1100" dirty="0">
                  <a:solidFill>
                    <a:srgbClr val="000000"/>
                  </a:solidFill>
                  <a:latin typeface="+mj-lt"/>
                  <a:ea typeface="宋体" panose="02010600030101010101" pitchFamily="2" charset="-122"/>
                </a:rPr>
              </a:br>
              <a:r>
                <a:rPr lang="en-US" altLang="zh-CN" sz="1100" dirty="0">
                  <a:solidFill>
                    <a:srgbClr val="000000"/>
                  </a:solidFill>
                  <a:latin typeface="+mj-lt"/>
                  <a:ea typeface="宋体" panose="02010600030101010101" pitchFamily="2" charset="-122"/>
                </a:rPr>
                <a:t>the  </a:t>
              </a:r>
              <a:r>
                <a:rPr lang="en-US" altLang="zh-CN" sz="1100" dirty="0">
                  <a:solidFill>
                    <a:srgbClr val="FFFFFF"/>
                  </a:solidFill>
                  <a:latin typeface="+mj-lt"/>
                  <a:ea typeface="宋体" panose="02010600030101010101" pitchFamily="2" charset="-122"/>
                </a:rPr>
                <a:t>deviation</a:t>
              </a:r>
              <a:br>
                <a:rPr lang="en-US" altLang="zh-CN" sz="1100" dirty="0">
                  <a:solidFill>
                    <a:srgbClr val="000000"/>
                  </a:solidFill>
                  <a:latin typeface="+mj-lt"/>
                  <a:ea typeface="宋体" panose="02010600030101010101" pitchFamily="2" charset="-122"/>
                </a:rPr>
              </a:br>
              <a:r>
                <a:rPr lang="en-US" altLang="zh-CN" sz="1100" dirty="0">
                  <a:solidFill>
                    <a:srgbClr val="000000"/>
                  </a:solidFill>
                  <a:latin typeface="+mj-lt"/>
                  <a:ea typeface="宋体" panose="02010600030101010101" pitchFamily="2" charset="-122"/>
                </a:rPr>
                <a:t>is unknown at first</a:t>
              </a:r>
            </a:p>
          </p:txBody>
        </p:sp>
        <p:sp>
          <p:nvSpPr>
            <p:cNvPr id="15375" name="Line 33"/>
            <p:cNvSpPr>
              <a:spLocks noChangeShapeType="1"/>
            </p:cNvSpPr>
            <p:nvPr>
              <p:custDataLst>
                <p:tags r:id="rId10"/>
              </p:custDataLst>
            </p:nvPr>
          </p:nvSpPr>
          <p:spPr bwMode="auto">
            <a:xfrm flipV="1">
              <a:off x="3617" y="2243"/>
              <a:ext cx="0" cy="300"/>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en-US" dirty="0">
                <a:latin typeface="+mj-lt"/>
              </a:endParaRPr>
            </a:p>
          </p:txBody>
        </p:sp>
        <p:sp>
          <p:nvSpPr>
            <p:cNvPr id="15376" name="Text Box 34"/>
            <p:cNvSpPr txBox="1">
              <a:spLocks noChangeArrowheads="1"/>
            </p:cNvSpPr>
            <p:nvPr>
              <p:custDataLst>
                <p:tags r:id="rId11"/>
              </p:custDataLst>
            </p:nvPr>
          </p:nvSpPr>
          <p:spPr bwMode="auto">
            <a:xfrm>
              <a:off x="2279" y="2052"/>
              <a:ext cx="188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282575">
                <a:defRPr>
                  <a:solidFill>
                    <a:schemeClr val="tx1"/>
                  </a:solidFill>
                  <a:latin typeface="Arial" panose="020B0604020202020204" pitchFamily="34" charset="0"/>
                  <a:cs typeface="Arial" panose="020B0604020202020204" pitchFamily="34" charset="0"/>
                </a:defRPr>
              </a:lvl1pPr>
              <a:lvl2pPr marL="742950" indent="-285750" defTabSz="282575">
                <a:defRPr>
                  <a:solidFill>
                    <a:schemeClr val="tx1"/>
                  </a:solidFill>
                  <a:latin typeface="Arial" panose="020B0604020202020204" pitchFamily="34" charset="0"/>
                  <a:cs typeface="Arial" panose="020B0604020202020204" pitchFamily="34" charset="0"/>
                </a:defRPr>
              </a:lvl2pPr>
              <a:lvl3pPr marL="1143000" indent="-228600" defTabSz="282575">
                <a:defRPr>
                  <a:solidFill>
                    <a:schemeClr val="tx1"/>
                  </a:solidFill>
                  <a:latin typeface="Arial" panose="020B0604020202020204" pitchFamily="34" charset="0"/>
                  <a:cs typeface="Arial" panose="020B0604020202020204" pitchFamily="34" charset="0"/>
                </a:defRPr>
              </a:lvl3pPr>
              <a:lvl4pPr marL="1600200" indent="-228600" defTabSz="282575">
                <a:defRPr>
                  <a:solidFill>
                    <a:schemeClr val="tx1"/>
                  </a:solidFill>
                  <a:latin typeface="Arial" panose="020B0604020202020204" pitchFamily="34" charset="0"/>
                  <a:cs typeface="Arial" panose="020B0604020202020204" pitchFamily="34" charset="0"/>
                </a:defRPr>
              </a:lvl4pPr>
              <a:lvl5pPr marL="2057400" indent="-228600" defTabSz="282575">
                <a:defRPr>
                  <a:solidFill>
                    <a:schemeClr val="tx1"/>
                  </a:solidFill>
                  <a:latin typeface="Arial" panose="020B0604020202020204" pitchFamily="34" charset="0"/>
                  <a:cs typeface="Arial" panose="020B0604020202020204" pitchFamily="34" charset="0"/>
                </a:defRPr>
              </a:lvl5pPr>
              <a:lvl6pPr marL="2514600" indent="-228600" defTabSz="282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82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82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82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000" dirty="0">
                  <a:solidFill>
                    <a:srgbClr val="339933"/>
                  </a:solidFill>
                  <a:latin typeface="+mj-lt"/>
                  <a:ea typeface="宋体" panose="02010600030101010101" pitchFamily="2" charset="-122"/>
                </a:rPr>
                <a:t>(Target situation)		</a:t>
              </a:r>
              <a:r>
                <a:rPr lang="en-US" altLang="zh-CN" sz="1000" dirty="0">
                  <a:solidFill>
                    <a:srgbClr val="FF3300"/>
                  </a:solidFill>
                  <a:latin typeface="+mj-lt"/>
                  <a:ea typeface="宋体" panose="02010600030101010101" pitchFamily="2" charset="-122"/>
                </a:rPr>
                <a:t>(Present actual situation)</a:t>
              </a:r>
            </a:p>
          </p:txBody>
        </p:sp>
        <p:sp>
          <p:nvSpPr>
            <p:cNvPr id="15377" name="Rectangle 35"/>
            <p:cNvSpPr>
              <a:spLocks noChangeArrowheads="1"/>
            </p:cNvSpPr>
            <p:nvPr>
              <p:custDataLst>
                <p:tags r:id="rId12"/>
              </p:custDataLst>
            </p:nvPr>
          </p:nvSpPr>
          <p:spPr bwMode="auto">
            <a:xfrm>
              <a:off x="4257" y="2338"/>
              <a:ext cx="863"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100" dirty="0">
                  <a:solidFill>
                    <a:srgbClr val="000000"/>
                  </a:solidFill>
                  <a:latin typeface="+mj-lt"/>
                  <a:ea typeface="宋体" panose="02010600030101010101" pitchFamily="2" charset="-122"/>
                </a:rPr>
                <a:t>Describe </a:t>
              </a:r>
              <a:br>
                <a:rPr lang="en-US" altLang="zh-CN" sz="1100" dirty="0">
                  <a:solidFill>
                    <a:srgbClr val="000000"/>
                  </a:solidFill>
                  <a:latin typeface="+mj-lt"/>
                  <a:ea typeface="宋体" panose="02010600030101010101" pitchFamily="2" charset="-122"/>
                </a:rPr>
              </a:br>
              <a:r>
                <a:rPr lang="en-US" altLang="zh-CN" sz="1100" dirty="0">
                  <a:solidFill>
                    <a:srgbClr val="000000"/>
                  </a:solidFill>
                  <a:latin typeface="+mj-lt"/>
                  <a:ea typeface="宋体" panose="02010600030101010101" pitchFamily="2" charset="-122"/>
                </a:rPr>
                <a:t>deviation </a:t>
              </a:r>
              <a:r>
                <a:rPr lang="en-US" altLang="zh-CN" sz="1000" dirty="0">
                  <a:solidFill>
                    <a:srgbClr val="000000"/>
                  </a:solidFill>
                  <a:latin typeface="+mj-lt"/>
                  <a:ea typeface="宋体" panose="02010600030101010101" pitchFamily="2" charset="-122"/>
                </a:rPr>
                <a:t>(problem) </a:t>
              </a:r>
              <a:br>
                <a:rPr lang="en-US" altLang="zh-CN" sz="1000" dirty="0">
                  <a:solidFill>
                    <a:srgbClr val="000000"/>
                  </a:solidFill>
                  <a:latin typeface="+mj-lt"/>
                  <a:ea typeface="宋体" panose="02010600030101010101" pitchFamily="2" charset="-122"/>
                </a:rPr>
              </a:br>
              <a:r>
                <a:rPr lang="en-US" altLang="zh-CN" sz="1000" dirty="0">
                  <a:solidFill>
                    <a:srgbClr val="000000"/>
                  </a:solidFill>
                  <a:latin typeface="+mj-lt"/>
                  <a:ea typeface="宋体" panose="02010600030101010101" pitchFamily="2" charset="-122"/>
                </a:rPr>
                <a:t>on the basis </a:t>
              </a:r>
              <a:br>
                <a:rPr lang="en-US" altLang="zh-CN" sz="1000" dirty="0">
                  <a:solidFill>
                    <a:srgbClr val="000000"/>
                  </a:solidFill>
                  <a:latin typeface="+mj-lt"/>
                  <a:ea typeface="宋体" panose="02010600030101010101" pitchFamily="2" charset="-122"/>
                </a:rPr>
              </a:br>
              <a:r>
                <a:rPr lang="en-US" altLang="zh-CN" sz="1000" dirty="0">
                  <a:solidFill>
                    <a:srgbClr val="000000"/>
                  </a:solidFill>
                  <a:latin typeface="+mj-lt"/>
                  <a:ea typeface="宋体" panose="02010600030101010101" pitchFamily="2" charset="-122"/>
                </a:rPr>
                <a:t>of facts</a:t>
              </a:r>
            </a:p>
          </p:txBody>
        </p:sp>
      </p:grpSp>
      <p:sp>
        <p:nvSpPr>
          <p:cNvPr id="34" name="Slide Number Placeholder 4">
            <a:extLst>
              <a:ext uri="{FF2B5EF4-FFF2-40B4-BE49-F238E27FC236}">
                <a16:creationId xmlns:a16="http://schemas.microsoft.com/office/drawing/2014/main" id="{5840921E-4B08-4857-93E9-E87465B099B1}"/>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13</a:t>
            </a:fld>
            <a:r>
              <a:rPr lang="de-DE" altLang="en-US" sz="1000" dirty="0">
                <a:solidFill>
                  <a:srgbClr val="0F2364"/>
                </a:solidFill>
              </a:rPr>
              <a:t> </a:t>
            </a:r>
            <a:endParaRPr lang="de-DE" altLang="en-US" sz="700" dirty="0">
              <a:solidFill>
                <a:srgbClr val="0F23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
            <a:extLst>
              <a:ext uri="{FF2B5EF4-FFF2-40B4-BE49-F238E27FC236}">
                <a16:creationId xmlns:a16="http://schemas.microsoft.com/office/drawing/2014/main" id="{9DE2CAA3-EA51-41BA-8F1A-BE35F7C36D2B}"/>
              </a:ext>
            </a:extLst>
          </p:cNvPr>
          <p:cNvGrpSpPr>
            <a:grpSpLocks/>
          </p:cNvGrpSpPr>
          <p:nvPr/>
        </p:nvGrpSpPr>
        <p:grpSpPr bwMode="auto">
          <a:xfrm>
            <a:off x="1098509" y="3369814"/>
            <a:ext cx="7388492" cy="3161465"/>
            <a:chOff x="788988" y="2210196"/>
            <a:chExt cx="7388492" cy="3161465"/>
          </a:xfrm>
        </p:grpSpPr>
        <p:grpSp>
          <p:nvGrpSpPr>
            <p:cNvPr id="21" name="Group 3">
              <a:extLst>
                <a:ext uri="{FF2B5EF4-FFF2-40B4-BE49-F238E27FC236}">
                  <a16:creationId xmlns:a16="http://schemas.microsoft.com/office/drawing/2014/main" id="{5EC8CF7B-C97D-43A1-ADF3-4600C46650EF}"/>
                </a:ext>
              </a:extLst>
            </p:cNvPr>
            <p:cNvGrpSpPr>
              <a:grpSpLocks/>
            </p:cNvGrpSpPr>
            <p:nvPr/>
          </p:nvGrpSpPr>
          <p:grpSpPr bwMode="auto">
            <a:xfrm>
              <a:off x="788988" y="2768599"/>
              <a:ext cx="7388492" cy="2603062"/>
              <a:chOff x="788590" y="2819400"/>
              <a:chExt cx="7389311" cy="2602706"/>
            </a:xfrm>
          </p:grpSpPr>
          <p:pic>
            <p:nvPicPr>
              <p:cNvPr id="26" name="Picture 2">
                <a:extLst>
                  <a:ext uri="{FF2B5EF4-FFF2-40B4-BE49-F238E27FC236}">
                    <a16:creationId xmlns:a16="http://schemas.microsoft.com/office/drawing/2014/main" id="{9150792A-5F43-4B96-95CE-00CC19F5DB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90" y="2819400"/>
                <a:ext cx="70770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6">
                <a:extLst>
                  <a:ext uri="{FF2B5EF4-FFF2-40B4-BE49-F238E27FC236}">
                    <a16:creationId xmlns:a16="http://schemas.microsoft.com/office/drawing/2014/main" id="{E50A4CA7-D2BE-4E13-9204-67F6D26FCA44}"/>
                  </a:ext>
                </a:extLst>
              </p:cNvPr>
              <p:cNvSpPr txBox="1">
                <a:spLocks noChangeArrowheads="1"/>
              </p:cNvSpPr>
              <p:nvPr/>
            </p:nvSpPr>
            <p:spPr bwMode="auto">
              <a:xfrm>
                <a:off x="4357753" y="3124396"/>
                <a:ext cx="3538100" cy="118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dirty="0"/>
                  <a:t>what: defects description</a:t>
                </a:r>
                <a:r>
                  <a:rPr lang="zh-CN" altLang="en-US" sz="1100" dirty="0"/>
                  <a:t>什么：不良描述</a:t>
                </a:r>
                <a:endParaRPr lang="en-US" altLang="en-US" sz="1100" dirty="0"/>
              </a:p>
              <a:p>
                <a:r>
                  <a:rPr lang="en-US" altLang="en-US" sz="1100" dirty="0"/>
                  <a:t>When: claim date</a:t>
                </a:r>
                <a:r>
                  <a:rPr lang="zh-CN" altLang="en-US" sz="1100" dirty="0"/>
                  <a:t>何时：投诉日期</a:t>
                </a:r>
                <a:endParaRPr lang="en-US" altLang="en-US" sz="1100" dirty="0"/>
              </a:p>
              <a:p>
                <a:r>
                  <a:rPr lang="en-US" altLang="en-US" sz="1100" dirty="0"/>
                  <a:t>Where: warehouse, production line</a:t>
                </a:r>
                <a:r>
                  <a:rPr lang="zh-CN" altLang="en-US" sz="1100" dirty="0"/>
                  <a:t> </a:t>
                </a:r>
                <a:endParaRPr lang="en-US" altLang="zh-CN" sz="1100" dirty="0"/>
              </a:p>
              <a:p>
                <a:r>
                  <a:rPr lang="zh-CN" altLang="en-US" sz="1100" dirty="0"/>
                  <a:t>哪里：仓库，生产线等</a:t>
                </a:r>
                <a:endParaRPr lang="en-US" altLang="en-US" sz="1100" dirty="0"/>
              </a:p>
              <a:p>
                <a:r>
                  <a:rPr lang="en-US" altLang="en-US" sz="1100" dirty="0"/>
                  <a:t>Who: Hella Incoming, production, or others</a:t>
                </a:r>
              </a:p>
              <a:p>
                <a:r>
                  <a:rPr lang="zh-CN" altLang="en-US" sz="1100" dirty="0"/>
                  <a:t>谁发现：</a:t>
                </a:r>
                <a:r>
                  <a:rPr lang="en-US" altLang="zh-CN" sz="1100" dirty="0"/>
                  <a:t>Hella</a:t>
                </a:r>
                <a:r>
                  <a:rPr lang="zh-CN" altLang="en-US" sz="1100" dirty="0"/>
                  <a:t>来料，生产或其他部门</a:t>
                </a:r>
                <a:endParaRPr lang="en-US" altLang="en-US" sz="1100" dirty="0"/>
              </a:p>
              <a:p>
                <a:r>
                  <a:rPr lang="en-US" altLang="en-US" sz="1100" dirty="0"/>
                  <a:t>how many: defects quantity found</a:t>
                </a:r>
                <a:r>
                  <a:rPr lang="zh-CN" altLang="en-US" sz="1100" dirty="0"/>
                  <a:t>多少：已发现不良数量</a:t>
                </a:r>
                <a:endParaRPr lang="en-US" altLang="en-US" sz="1100" dirty="0"/>
              </a:p>
            </p:txBody>
          </p:sp>
          <p:sp>
            <p:nvSpPr>
              <p:cNvPr id="28" name="TextBox 44">
                <a:extLst>
                  <a:ext uri="{FF2B5EF4-FFF2-40B4-BE49-F238E27FC236}">
                    <a16:creationId xmlns:a16="http://schemas.microsoft.com/office/drawing/2014/main" id="{0903B4A4-314C-45DA-991D-F85E0D746340}"/>
                  </a:ext>
                </a:extLst>
              </p:cNvPr>
              <p:cNvSpPr txBox="1">
                <a:spLocks noChangeArrowheads="1"/>
              </p:cNvSpPr>
              <p:nvPr/>
            </p:nvSpPr>
            <p:spPr bwMode="auto">
              <a:xfrm>
                <a:off x="1162738" y="4437356"/>
                <a:ext cx="7015163" cy="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Use Supplier internal language to describe what defects happen. Which characteristic can’t meet Hella drawing/requirement. OK/NOK parts shown.</a:t>
                </a:r>
              </a:p>
              <a:p>
                <a:r>
                  <a:rPr lang="zh-CN" altLang="en-US" sz="1600" dirty="0"/>
                  <a:t>使用供应商自己的语言来描述发生了什么不良。哪个特征没有满足</a:t>
                </a:r>
                <a:r>
                  <a:rPr lang="en-US" altLang="zh-CN" sz="1600" dirty="0"/>
                  <a:t>Hella</a:t>
                </a:r>
                <a:r>
                  <a:rPr lang="zh-CN" altLang="en-US" sz="1600" dirty="0"/>
                  <a:t>的图纸</a:t>
                </a:r>
                <a:r>
                  <a:rPr lang="en-US" altLang="zh-CN" sz="1600" dirty="0"/>
                  <a:t>/</a:t>
                </a:r>
                <a:r>
                  <a:rPr lang="zh-CN" altLang="en-US" sz="1600" dirty="0"/>
                  <a:t>要求。合格</a:t>
                </a:r>
                <a:r>
                  <a:rPr lang="en-US" altLang="zh-CN" sz="1600" dirty="0"/>
                  <a:t>/</a:t>
                </a:r>
                <a:r>
                  <a:rPr lang="zh-CN" altLang="en-US" sz="1600" dirty="0"/>
                  <a:t>不合格样品照片。</a:t>
                </a:r>
                <a:endParaRPr lang="en-US" altLang="en-US" sz="1600" dirty="0"/>
              </a:p>
            </p:txBody>
          </p:sp>
          <p:sp>
            <p:nvSpPr>
              <p:cNvPr id="29" name="Oval 28">
                <a:extLst>
                  <a:ext uri="{FF2B5EF4-FFF2-40B4-BE49-F238E27FC236}">
                    <a16:creationId xmlns:a16="http://schemas.microsoft.com/office/drawing/2014/main" id="{CCD48199-AB7C-4BF4-95CE-AB1FE4AA8190}"/>
                  </a:ext>
                </a:extLst>
              </p:cNvPr>
              <p:cNvSpPr/>
              <p:nvPr/>
            </p:nvSpPr>
            <p:spPr>
              <a:xfrm>
                <a:off x="867795" y="4641934"/>
                <a:ext cx="228625" cy="228569"/>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grpSp>
        <p:sp>
          <p:nvSpPr>
            <p:cNvPr id="24" name="AutoShape 11">
              <a:extLst>
                <a:ext uri="{FF2B5EF4-FFF2-40B4-BE49-F238E27FC236}">
                  <a16:creationId xmlns:a16="http://schemas.microsoft.com/office/drawing/2014/main" id="{5DBB265E-8E90-45EA-B86E-935AA87CD7A9}"/>
                </a:ext>
              </a:extLst>
            </p:cNvPr>
            <p:cNvSpPr>
              <a:spLocks noChangeArrowheads="1"/>
            </p:cNvSpPr>
            <p:nvPr/>
          </p:nvSpPr>
          <p:spPr bwMode="auto">
            <a:xfrm>
              <a:off x="3176588" y="3122613"/>
              <a:ext cx="1090612" cy="692150"/>
            </a:xfrm>
            <a:prstGeom prst="irregularSeal1">
              <a:avLst/>
            </a:prstGeom>
            <a:solidFill>
              <a:srgbClr val="92D050"/>
            </a:solidFill>
            <a:ln w="38100">
              <a:solidFill>
                <a:srgbClr val="0000FF"/>
              </a:solidFill>
              <a:miter lim="800000"/>
              <a:headEnd/>
              <a:tailEnd/>
            </a:ln>
          </p:spPr>
          <p:txBody>
            <a:bodyPr lIns="0" tIns="0" rIns="0" bIns="0" anchor="ctr">
              <a:spAutoFit/>
            </a:bodyP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0"/>
                </a:spcAft>
                <a:buSzTx/>
                <a:buFontTx/>
                <a:buNone/>
              </a:pPr>
              <a:r>
                <a:rPr lang="en-US" altLang="en-US" dirty="0"/>
                <a:t>4W1H</a:t>
              </a:r>
            </a:p>
          </p:txBody>
        </p:sp>
        <p:sp>
          <p:nvSpPr>
            <p:cNvPr id="25" name="Oval 24">
              <a:extLst>
                <a:ext uri="{FF2B5EF4-FFF2-40B4-BE49-F238E27FC236}">
                  <a16:creationId xmlns:a16="http://schemas.microsoft.com/office/drawing/2014/main" id="{8BB197A4-BC32-4084-BB06-04F75EE8F2C6}"/>
                </a:ext>
              </a:extLst>
            </p:cNvPr>
            <p:cNvSpPr/>
            <p:nvPr/>
          </p:nvSpPr>
          <p:spPr bwMode="auto">
            <a:xfrm>
              <a:off x="5691803" y="2210196"/>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grpSp>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D2 — </a:t>
            </a:r>
            <a:r>
              <a:rPr lang="en-US" altLang="zh-CN" dirty="0">
                <a:ea typeface="宋体" panose="02010600030101010101" pitchFamily="2" charset="-122"/>
              </a:rPr>
              <a:t>Problem Description</a:t>
            </a:r>
            <a:br>
              <a:rPr lang="en-US" altLang="zh-CN" dirty="0">
                <a:ea typeface="宋体" panose="02010600030101010101" pitchFamily="2" charset="-122"/>
              </a:rPr>
            </a:br>
            <a:r>
              <a:rPr lang="en-US" altLang="zh-CN" dirty="0">
                <a:ea typeface="宋体" panose="02010600030101010101" pitchFamily="2" charset="-122"/>
              </a:rPr>
              <a:t>D2</a:t>
            </a:r>
            <a:r>
              <a:rPr lang="zh-CN" altLang="en-US" dirty="0">
                <a:ea typeface="宋体" panose="02010600030101010101" pitchFamily="2" charset="-122"/>
              </a:rPr>
              <a:t> </a:t>
            </a:r>
            <a:r>
              <a:rPr lang="en-US" altLang="zh-CN" dirty="0">
                <a:ea typeface="宋体" panose="02010600030101010101" pitchFamily="2" charset="-122"/>
              </a:rPr>
              <a:t>—</a:t>
            </a:r>
            <a:r>
              <a:rPr lang="zh-CN" altLang="en-US" dirty="0">
                <a:ea typeface="宋体" panose="02010600030101010101" pitchFamily="2" charset="-122"/>
              </a:rPr>
              <a:t> 问题描述</a:t>
            </a:r>
            <a:endParaRPr lang="en-US" altLang="en-US" dirty="0">
              <a:latin typeface="+mn-lt"/>
            </a:endParaRPr>
          </a:p>
        </p:txBody>
      </p:sp>
      <p:pic>
        <p:nvPicPr>
          <p:cNvPr id="266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769" y="1415257"/>
            <a:ext cx="7086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1"/>
          <p:cNvSpPr txBox="1">
            <a:spLocks noChangeArrowheads="1"/>
          </p:cNvSpPr>
          <p:nvPr/>
        </p:nvSpPr>
        <p:spPr bwMode="auto">
          <a:xfrm>
            <a:off x="1016581" y="2191016"/>
            <a:ext cx="81217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r>
              <a:rPr lang="en-US" altLang="zh-CN" sz="1600" dirty="0"/>
              <a:t>Same as the description on Hella’s Quality Notification letter.</a:t>
            </a:r>
            <a:r>
              <a:rPr lang="zh-CN" altLang="en-US" sz="1600" dirty="0"/>
              <a:t> 与</a:t>
            </a:r>
            <a:r>
              <a:rPr lang="en-US" altLang="zh-CN" sz="1600" dirty="0"/>
              <a:t>Hella</a:t>
            </a:r>
            <a:r>
              <a:rPr lang="zh-CN" altLang="en-US" sz="1600" dirty="0"/>
              <a:t>的投诉内容一致。</a:t>
            </a:r>
          </a:p>
        </p:txBody>
      </p:sp>
      <p:sp>
        <p:nvSpPr>
          <p:cNvPr id="22" name="Oval 21"/>
          <p:cNvSpPr/>
          <p:nvPr/>
        </p:nvSpPr>
        <p:spPr>
          <a:xfrm>
            <a:off x="3981450" y="147597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grpSp>
        <p:nvGrpSpPr>
          <p:cNvPr id="26633" name="Group 2"/>
          <p:cNvGrpSpPr>
            <a:grpSpLocks/>
          </p:cNvGrpSpPr>
          <p:nvPr/>
        </p:nvGrpSpPr>
        <p:grpSpPr bwMode="auto">
          <a:xfrm>
            <a:off x="1177705" y="2519283"/>
            <a:ext cx="5689642" cy="2136130"/>
            <a:chOff x="178552" y="3449638"/>
            <a:chExt cx="5689642" cy="2136131"/>
          </a:xfrm>
        </p:grpSpPr>
        <p:pic>
          <p:nvPicPr>
            <p:cNvPr id="26634" name="Picture 31"/>
            <p:cNvPicPr>
              <a:picLocks noChangeAspect="1"/>
            </p:cNvPicPr>
            <p:nvPr/>
          </p:nvPicPr>
          <p:blipFill>
            <a:blip r:embed="rId4">
              <a:extLst>
                <a:ext uri="{28A0092B-C50C-407E-A947-70E740481C1C}">
                  <a14:useLocalDpi xmlns:a14="http://schemas.microsoft.com/office/drawing/2010/main" val="0"/>
                </a:ext>
              </a:extLst>
            </a:blip>
            <a:srcRect l="11179" t="48241" r="10651" b="13454"/>
            <a:stretch>
              <a:fillRect/>
            </a:stretch>
          </p:blipFill>
          <p:spPr bwMode="auto">
            <a:xfrm>
              <a:off x="1004094" y="3449638"/>
              <a:ext cx="48641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2856706" y="4249739"/>
              <a:ext cx="2247900" cy="322262"/>
            </a:xfrm>
            <a:prstGeom prst="rect">
              <a:avLst/>
            </a:prstGeom>
            <a:noFill/>
            <a:ln w="19050">
              <a:solidFill>
                <a:schemeClr val="tx2">
                  <a:lumMod val="60000"/>
                  <a:lumOff val="40000"/>
                </a:schemeClr>
              </a:solidFill>
            </a:ln>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zh-CN" sz="1600" dirty="0">
                <a:ea typeface="宋体" panose="02010600030101010101" pitchFamily="2" charset="-122"/>
              </a:endParaRPr>
            </a:p>
          </p:txBody>
        </p:sp>
        <p:sp>
          <p:nvSpPr>
            <p:cNvPr id="23" name="Oval 22"/>
            <p:cNvSpPr/>
            <p:nvPr/>
          </p:nvSpPr>
          <p:spPr>
            <a:xfrm>
              <a:off x="178552" y="5357169"/>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grpSp>
      <p:sp>
        <p:nvSpPr>
          <p:cNvPr id="30" name="Oval 29">
            <a:extLst>
              <a:ext uri="{FF2B5EF4-FFF2-40B4-BE49-F238E27FC236}">
                <a16:creationId xmlns:a16="http://schemas.microsoft.com/office/drawing/2014/main" id="{580F6523-7E1F-49B0-8181-5600A4EF204B}"/>
              </a:ext>
            </a:extLst>
          </p:cNvPr>
          <p:cNvSpPr/>
          <p:nvPr/>
        </p:nvSpPr>
        <p:spPr>
          <a:xfrm>
            <a:off x="6256953" y="336044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31" name="Slide Number Placeholder 4">
            <a:extLst>
              <a:ext uri="{FF2B5EF4-FFF2-40B4-BE49-F238E27FC236}">
                <a16:creationId xmlns:a16="http://schemas.microsoft.com/office/drawing/2014/main" id="{1F61832A-99C5-4120-B35C-B676E4BEEF31}"/>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14</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D2 — </a:t>
            </a:r>
            <a:r>
              <a:rPr lang="en-US" altLang="zh-CN" dirty="0">
                <a:ea typeface="宋体" panose="02010600030101010101" pitchFamily="2" charset="-122"/>
              </a:rPr>
              <a:t>Problem Description</a:t>
            </a:r>
            <a:br>
              <a:rPr lang="en-US" altLang="zh-CN" dirty="0">
                <a:ea typeface="宋体" panose="02010600030101010101" pitchFamily="2" charset="-122"/>
              </a:rPr>
            </a:br>
            <a:r>
              <a:rPr lang="en-US" altLang="zh-CN" dirty="0">
                <a:ea typeface="宋体" panose="02010600030101010101" pitchFamily="2" charset="-122"/>
              </a:rPr>
              <a:t>D2</a:t>
            </a:r>
            <a:r>
              <a:rPr lang="zh-CN" altLang="en-US" dirty="0">
                <a:ea typeface="宋体" panose="02010600030101010101" pitchFamily="2" charset="-122"/>
              </a:rPr>
              <a:t> </a:t>
            </a:r>
            <a:r>
              <a:rPr lang="en-US" altLang="zh-CN" dirty="0">
                <a:ea typeface="宋体" panose="02010600030101010101" pitchFamily="2" charset="-122"/>
              </a:rPr>
              <a:t>—</a:t>
            </a:r>
            <a:r>
              <a:rPr lang="zh-CN" altLang="en-US" dirty="0">
                <a:ea typeface="宋体" panose="02010600030101010101" pitchFamily="2" charset="-122"/>
              </a:rPr>
              <a:t> 问题描述</a:t>
            </a:r>
            <a:endParaRPr lang="en-US" altLang="en-US" dirty="0">
              <a:latin typeface="+mn-lt"/>
            </a:endParaRPr>
          </a:p>
        </p:txBody>
      </p:sp>
      <p:grpSp>
        <p:nvGrpSpPr>
          <p:cNvPr id="2" name="Group 1">
            <a:extLst>
              <a:ext uri="{FF2B5EF4-FFF2-40B4-BE49-F238E27FC236}">
                <a16:creationId xmlns:a16="http://schemas.microsoft.com/office/drawing/2014/main" id="{DF51A294-9A7B-437E-9E0D-62C8751D42E6}"/>
              </a:ext>
            </a:extLst>
          </p:cNvPr>
          <p:cNvGrpSpPr/>
          <p:nvPr/>
        </p:nvGrpSpPr>
        <p:grpSpPr>
          <a:xfrm>
            <a:off x="620876" y="1401830"/>
            <a:ext cx="7105650" cy="572859"/>
            <a:chOff x="854075" y="2179866"/>
            <a:chExt cx="7105650" cy="572859"/>
          </a:xfrm>
        </p:grpSpPr>
        <p:pic>
          <p:nvPicPr>
            <p:cNvPr id="286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4075" y="2209800"/>
              <a:ext cx="71056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32"/>
            <p:cNvSpPr/>
            <p:nvPr/>
          </p:nvSpPr>
          <p:spPr>
            <a:xfrm>
              <a:off x="4798396" y="2179866"/>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34" name="Oval 33"/>
            <p:cNvSpPr/>
            <p:nvPr/>
          </p:nvSpPr>
          <p:spPr>
            <a:xfrm>
              <a:off x="3281199" y="2179866"/>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37" name="Oval 36"/>
            <p:cNvSpPr/>
            <p:nvPr/>
          </p:nvSpPr>
          <p:spPr>
            <a:xfrm>
              <a:off x="6800850" y="236696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grpSp>
      <p:sp>
        <p:nvSpPr>
          <p:cNvPr id="21" name="Oval 20"/>
          <p:cNvSpPr/>
          <p:nvPr/>
        </p:nvSpPr>
        <p:spPr>
          <a:xfrm>
            <a:off x="620876" y="2400919"/>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grpSp>
        <p:nvGrpSpPr>
          <p:cNvPr id="4" name="Group 3">
            <a:extLst>
              <a:ext uri="{FF2B5EF4-FFF2-40B4-BE49-F238E27FC236}">
                <a16:creationId xmlns:a16="http://schemas.microsoft.com/office/drawing/2014/main" id="{CE223531-45A8-493D-A0B8-98D8108B0906}"/>
              </a:ext>
            </a:extLst>
          </p:cNvPr>
          <p:cNvGrpSpPr/>
          <p:nvPr/>
        </p:nvGrpSpPr>
        <p:grpSpPr>
          <a:xfrm>
            <a:off x="620876" y="2085020"/>
            <a:ext cx="8063851" cy="1164155"/>
            <a:chOff x="552515" y="2814476"/>
            <a:chExt cx="8063851" cy="1164155"/>
          </a:xfrm>
        </p:grpSpPr>
        <p:sp>
          <p:nvSpPr>
            <p:cNvPr id="28681" name="TextBox 34"/>
            <p:cNvSpPr txBox="1">
              <a:spLocks noChangeArrowheads="1"/>
            </p:cNvSpPr>
            <p:nvPr/>
          </p:nvSpPr>
          <p:spPr bwMode="auto">
            <a:xfrm>
              <a:off x="816979" y="2814476"/>
              <a:ext cx="7799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If this failure happened before, select ‘Yes’;</a:t>
              </a:r>
              <a:r>
                <a:rPr lang="zh-CN" altLang="en-US" sz="1600" dirty="0"/>
                <a:t>如果这个失效以前发生过，请选择‘是’</a:t>
              </a:r>
              <a:endParaRPr lang="en-US" altLang="en-US" sz="1600" dirty="0"/>
            </a:p>
          </p:txBody>
        </p:sp>
        <p:sp>
          <p:nvSpPr>
            <p:cNvPr id="28683" name="TextBox 34"/>
            <p:cNvSpPr txBox="1">
              <a:spLocks noChangeArrowheads="1"/>
            </p:cNvSpPr>
            <p:nvPr/>
          </p:nvSpPr>
          <p:spPr bwMode="auto">
            <a:xfrm>
              <a:off x="816882" y="3142427"/>
              <a:ext cx="7799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If this failure 1</a:t>
              </a:r>
              <a:r>
                <a:rPr lang="en-US" altLang="en-US" sz="1600" baseline="30000" dirty="0"/>
                <a:t>st</a:t>
              </a:r>
              <a:r>
                <a:rPr lang="en-US" altLang="en-US" sz="1600" dirty="0"/>
                <a:t> time happened, select ‘No’;</a:t>
              </a:r>
              <a:r>
                <a:rPr lang="zh-CN" altLang="en-US" sz="1600" dirty="0"/>
                <a:t>如果这个失效第一次发生，请选择‘不是’</a:t>
              </a:r>
              <a:endParaRPr lang="en-US" altLang="en-US" sz="1600" dirty="0">
                <a:ea typeface="宋体" panose="02010600030101010101" pitchFamily="2" charset="-122"/>
              </a:endParaRPr>
            </a:p>
          </p:txBody>
        </p:sp>
        <p:sp>
          <p:nvSpPr>
            <p:cNvPr id="28684" name="TextBox 34"/>
            <p:cNvSpPr txBox="1">
              <a:spLocks noChangeArrowheads="1"/>
            </p:cNvSpPr>
            <p:nvPr/>
          </p:nvSpPr>
          <p:spPr bwMode="auto">
            <a:xfrm>
              <a:off x="781115" y="3486188"/>
              <a:ext cx="74967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If this is repeat issue, please fill in last Hella claim No. and last Supplier internal claim No.</a:t>
              </a:r>
              <a:r>
                <a:rPr lang="zh-CN" altLang="en-US" sz="1600" dirty="0"/>
                <a:t>如果这是一个重复问题，请填写</a:t>
              </a:r>
              <a:r>
                <a:rPr lang="en-US" altLang="zh-CN" sz="1600" dirty="0"/>
                <a:t>Hella</a:t>
              </a:r>
              <a:r>
                <a:rPr lang="zh-CN" altLang="en-US" sz="1600" dirty="0"/>
                <a:t>的抱怨号及上次抱怨的供应商内部号</a:t>
              </a:r>
              <a:endParaRPr lang="en-US" altLang="en-US" sz="1600" dirty="0">
                <a:ea typeface="宋体" panose="02010600030101010101" pitchFamily="2" charset="-122"/>
              </a:endParaRPr>
            </a:p>
          </p:txBody>
        </p:sp>
        <p:grpSp>
          <p:nvGrpSpPr>
            <p:cNvPr id="3" name="Group 2">
              <a:extLst>
                <a:ext uri="{FF2B5EF4-FFF2-40B4-BE49-F238E27FC236}">
                  <a16:creationId xmlns:a16="http://schemas.microsoft.com/office/drawing/2014/main" id="{A7D0E753-AA7F-4B28-A78B-F2F3193332FD}"/>
                </a:ext>
              </a:extLst>
            </p:cNvPr>
            <p:cNvGrpSpPr/>
            <p:nvPr/>
          </p:nvGrpSpPr>
          <p:grpSpPr>
            <a:xfrm>
              <a:off x="552515" y="2842259"/>
              <a:ext cx="231710" cy="907579"/>
              <a:chOff x="552515" y="2842259"/>
              <a:chExt cx="231710" cy="907579"/>
            </a:xfrm>
          </p:grpSpPr>
          <p:sp>
            <p:nvSpPr>
              <p:cNvPr id="20" name="Oval 19"/>
              <p:cNvSpPr/>
              <p:nvPr/>
            </p:nvSpPr>
            <p:spPr>
              <a:xfrm>
                <a:off x="555625" y="2842259"/>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22" name="Oval 21"/>
              <p:cNvSpPr/>
              <p:nvPr/>
            </p:nvSpPr>
            <p:spPr>
              <a:xfrm>
                <a:off x="552515" y="352123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grpSp>
      </p:grpSp>
      <p:grpSp>
        <p:nvGrpSpPr>
          <p:cNvPr id="26" name="Group 3">
            <a:extLst>
              <a:ext uri="{FF2B5EF4-FFF2-40B4-BE49-F238E27FC236}">
                <a16:creationId xmlns:a16="http://schemas.microsoft.com/office/drawing/2014/main" id="{72ADC19A-4597-444E-88FA-364652B469B7}"/>
              </a:ext>
            </a:extLst>
          </p:cNvPr>
          <p:cNvGrpSpPr>
            <a:grpSpLocks/>
          </p:cNvGrpSpPr>
          <p:nvPr/>
        </p:nvGrpSpPr>
        <p:grpSpPr bwMode="auto">
          <a:xfrm>
            <a:off x="620876" y="3278348"/>
            <a:ext cx="7067550" cy="798512"/>
            <a:chOff x="1160463" y="2209800"/>
            <a:chExt cx="7067550" cy="798513"/>
          </a:xfrm>
        </p:grpSpPr>
        <p:pic>
          <p:nvPicPr>
            <p:cNvPr id="27" name="Picture 4">
              <a:extLst>
                <a:ext uri="{FF2B5EF4-FFF2-40B4-BE49-F238E27FC236}">
                  <a16:creationId xmlns:a16="http://schemas.microsoft.com/office/drawing/2014/main" id="{98FB0497-4C31-4CAE-B5A7-5CE2C5C57C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0463" y="2209800"/>
              <a:ext cx="70675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27">
              <a:extLst>
                <a:ext uri="{FF2B5EF4-FFF2-40B4-BE49-F238E27FC236}">
                  <a16:creationId xmlns:a16="http://schemas.microsoft.com/office/drawing/2014/main" id="{E466F2B8-35EE-4B48-A6F6-C0EFB1E21588}"/>
                </a:ext>
              </a:extLst>
            </p:cNvPr>
            <p:cNvSpPr/>
            <p:nvPr/>
          </p:nvSpPr>
          <p:spPr>
            <a:xfrm>
              <a:off x="5640388" y="221932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sp>
          <p:nvSpPr>
            <p:cNvPr id="29" name="Oval 28">
              <a:extLst>
                <a:ext uri="{FF2B5EF4-FFF2-40B4-BE49-F238E27FC236}">
                  <a16:creationId xmlns:a16="http://schemas.microsoft.com/office/drawing/2014/main" id="{9055418C-DC2F-4977-B10D-0090B4EAD966}"/>
                </a:ext>
              </a:extLst>
            </p:cNvPr>
            <p:cNvSpPr/>
            <p:nvPr/>
          </p:nvSpPr>
          <p:spPr>
            <a:xfrm>
              <a:off x="5638801" y="243840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5</a:t>
              </a:r>
            </a:p>
          </p:txBody>
        </p:sp>
        <p:sp>
          <p:nvSpPr>
            <p:cNvPr id="30" name="Oval 29">
              <a:extLst>
                <a:ext uri="{FF2B5EF4-FFF2-40B4-BE49-F238E27FC236}">
                  <a16:creationId xmlns:a16="http://schemas.microsoft.com/office/drawing/2014/main" id="{79C29522-C1DB-4CFD-AEF0-6BA719217C37}"/>
                </a:ext>
              </a:extLst>
            </p:cNvPr>
            <p:cNvSpPr/>
            <p:nvPr/>
          </p:nvSpPr>
          <p:spPr>
            <a:xfrm>
              <a:off x="5638801" y="2667001"/>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6</a:t>
              </a:r>
            </a:p>
          </p:txBody>
        </p:sp>
      </p:grpSp>
      <p:sp>
        <p:nvSpPr>
          <p:cNvPr id="32" name="TextBox 37">
            <a:extLst>
              <a:ext uri="{FF2B5EF4-FFF2-40B4-BE49-F238E27FC236}">
                <a16:creationId xmlns:a16="http://schemas.microsoft.com/office/drawing/2014/main" id="{E554F043-693D-4008-B7BE-777C6B331C05}"/>
              </a:ext>
            </a:extLst>
          </p:cNvPr>
          <p:cNvSpPr txBox="1">
            <a:spLocks noChangeArrowheads="1"/>
          </p:cNvSpPr>
          <p:nvPr/>
        </p:nvSpPr>
        <p:spPr bwMode="auto">
          <a:xfrm>
            <a:off x="1010234" y="4155757"/>
            <a:ext cx="77993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Can get directly from </a:t>
            </a:r>
            <a:r>
              <a:rPr lang="en-US" altLang="zh-CN" sz="1600" dirty="0"/>
              <a:t>Hella’s Quality Notification Letter:</a:t>
            </a:r>
          </a:p>
          <a:p>
            <a:r>
              <a:rPr lang="zh-CN" altLang="en-US" sz="1600" dirty="0">
                <a:ea typeface="宋体" panose="02010600030101010101" pitchFamily="2" charset="-122"/>
              </a:rPr>
              <a:t>可以从</a:t>
            </a:r>
            <a:r>
              <a:rPr lang="en-US" altLang="zh-CN" sz="1600" dirty="0">
                <a:ea typeface="宋体" panose="02010600030101010101" pitchFamily="2" charset="-122"/>
              </a:rPr>
              <a:t>Hella</a:t>
            </a:r>
            <a:r>
              <a:rPr lang="zh-CN" altLang="en-US" sz="1600" dirty="0">
                <a:ea typeface="宋体" panose="02010600030101010101" pitchFamily="2" charset="-122"/>
              </a:rPr>
              <a:t>的质量通知信上直接获得。</a:t>
            </a:r>
            <a:endParaRPr lang="en-US" altLang="en-US" sz="1600" dirty="0">
              <a:ea typeface="宋体" panose="02010600030101010101" pitchFamily="2" charset="-122"/>
            </a:endParaRPr>
          </a:p>
        </p:txBody>
      </p:sp>
      <p:sp>
        <p:nvSpPr>
          <p:cNvPr id="35" name="Oval 34">
            <a:extLst>
              <a:ext uri="{FF2B5EF4-FFF2-40B4-BE49-F238E27FC236}">
                <a16:creationId xmlns:a16="http://schemas.microsoft.com/office/drawing/2014/main" id="{9F4930BE-AA0A-4B7E-A11B-289530F69CFF}"/>
              </a:ext>
            </a:extLst>
          </p:cNvPr>
          <p:cNvSpPr/>
          <p:nvPr/>
        </p:nvSpPr>
        <p:spPr>
          <a:xfrm>
            <a:off x="720403" y="4211794"/>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grpSp>
        <p:nvGrpSpPr>
          <p:cNvPr id="36" name="Group 5">
            <a:extLst>
              <a:ext uri="{FF2B5EF4-FFF2-40B4-BE49-F238E27FC236}">
                <a16:creationId xmlns:a16="http://schemas.microsoft.com/office/drawing/2014/main" id="{E8AE7224-DEBB-466E-AC67-271E9AD9606F}"/>
              </a:ext>
            </a:extLst>
          </p:cNvPr>
          <p:cNvGrpSpPr>
            <a:grpSpLocks/>
          </p:cNvGrpSpPr>
          <p:nvPr/>
        </p:nvGrpSpPr>
        <p:grpSpPr bwMode="auto">
          <a:xfrm>
            <a:off x="6118743" y="3516473"/>
            <a:ext cx="2463800" cy="1185862"/>
            <a:chOff x="1082058" y="4343400"/>
            <a:chExt cx="3355975" cy="2019300"/>
          </a:xfrm>
        </p:grpSpPr>
        <p:pic>
          <p:nvPicPr>
            <p:cNvPr id="38" name="Picture 29">
              <a:extLst>
                <a:ext uri="{FF2B5EF4-FFF2-40B4-BE49-F238E27FC236}">
                  <a16:creationId xmlns:a16="http://schemas.microsoft.com/office/drawing/2014/main" id="{AE47018A-F113-4DBE-8286-A70F696BF2C0}"/>
                </a:ext>
              </a:extLst>
            </p:cNvPr>
            <p:cNvPicPr>
              <a:picLocks noChangeAspect="1"/>
            </p:cNvPicPr>
            <p:nvPr/>
          </p:nvPicPr>
          <p:blipFill>
            <a:blip r:embed="rId4">
              <a:extLst>
                <a:ext uri="{28A0092B-C50C-407E-A947-70E740481C1C}">
                  <a14:useLocalDpi xmlns:a14="http://schemas.microsoft.com/office/drawing/2010/main" val="0"/>
                </a:ext>
              </a:extLst>
            </a:blip>
            <a:srcRect l="46976" t="39705" r="31284" b="37050"/>
            <a:stretch>
              <a:fillRect/>
            </a:stretch>
          </p:blipFill>
          <p:spPr bwMode="auto">
            <a:xfrm>
              <a:off x="1082058" y="4343400"/>
              <a:ext cx="33559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a:extLst>
                <a:ext uri="{FF2B5EF4-FFF2-40B4-BE49-F238E27FC236}">
                  <a16:creationId xmlns:a16="http://schemas.microsoft.com/office/drawing/2014/main" id="{C9396404-7EA5-4B5D-BB92-A0C4E72174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2064" y="5565253"/>
              <a:ext cx="819533" cy="343307"/>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grpSp>
      <p:sp>
        <p:nvSpPr>
          <p:cNvPr id="40" name="TextBox 37">
            <a:extLst>
              <a:ext uri="{FF2B5EF4-FFF2-40B4-BE49-F238E27FC236}">
                <a16:creationId xmlns:a16="http://schemas.microsoft.com/office/drawing/2014/main" id="{70192FBD-5645-4383-BFBF-12FD884B2E5F}"/>
              </a:ext>
            </a:extLst>
          </p:cNvPr>
          <p:cNvSpPr txBox="1">
            <a:spLocks noChangeArrowheads="1"/>
          </p:cNvSpPr>
          <p:nvPr/>
        </p:nvSpPr>
        <p:spPr bwMode="auto">
          <a:xfrm>
            <a:off x="1019565" y="4649769"/>
            <a:ext cx="71524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Potential affected Quantity include : </a:t>
            </a:r>
          </a:p>
          <a:p>
            <a:r>
              <a:rPr lang="en-US" altLang="en-US" sz="1600" dirty="0"/>
              <a:t>Hella warehouse Q’ty+ On the Way Q’ty+ Supplier warehouse Q’ty.</a:t>
            </a:r>
          </a:p>
          <a:p>
            <a:r>
              <a:rPr lang="zh-CN" altLang="en-US" sz="1600" dirty="0"/>
              <a:t>潜在受影响的数量，包含：</a:t>
            </a:r>
            <a:r>
              <a:rPr lang="en-US" altLang="zh-CN" sz="1600" dirty="0"/>
              <a:t>Hella</a:t>
            </a:r>
            <a:r>
              <a:rPr lang="zh-CN" altLang="en-US" sz="1600" dirty="0"/>
              <a:t>仓库，在途，供应商仓库等</a:t>
            </a:r>
            <a:r>
              <a:rPr lang="en-US" altLang="en-US" sz="1600" dirty="0"/>
              <a:t> </a:t>
            </a:r>
            <a:endParaRPr lang="en-US" altLang="en-US" sz="1600" dirty="0">
              <a:ea typeface="宋体" panose="02010600030101010101" pitchFamily="2" charset="-122"/>
            </a:endParaRPr>
          </a:p>
        </p:txBody>
      </p:sp>
      <p:sp>
        <p:nvSpPr>
          <p:cNvPr id="41" name="Oval 40">
            <a:extLst>
              <a:ext uri="{FF2B5EF4-FFF2-40B4-BE49-F238E27FC236}">
                <a16:creationId xmlns:a16="http://schemas.microsoft.com/office/drawing/2014/main" id="{2C776032-1443-40A5-A2C3-BF829AA3CC3D}"/>
              </a:ext>
            </a:extLst>
          </p:cNvPr>
          <p:cNvSpPr/>
          <p:nvPr/>
        </p:nvSpPr>
        <p:spPr>
          <a:xfrm>
            <a:off x="736928" y="470233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5</a:t>
            </a:r>
          </a:p>
        </p:txBody>
      </p:sp>
      <p:sp>
        <p:nvSpPr>
          <p:cNvPr id="42" name="TextBox 37">
            <a:extLst>
              <a:ext uri="{FF2B5EF4-FFF2-40B4-BE49-F238E27FC236}">
                <a16:creationId xmlns:a16="http://schemas.microsoft.com/office/drawing/2014/main" id="{5D2D4D2E-122A-458D-968B-79E34D33D733}"/>
              </a:ext>
            </a:extLst>
          </p:cNvPr>
          <p:cNvSpPr txBox="1">
            <a:spLocks noChangeArrowheads="1"/>
          </p:cNvSpPr>
          <p:nvPr/>
        </p:nvSpPr>
        <p:spPr bwMode="auto">
          <a:xfrm>
            <a:off x="1019565" y="5392579"/>
            <a:ext cx="77993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All parts under the same production condition.</a:t>
            </a:r>
            <a:r>
              <a:rPr lang="zh-CN" altLang="en-US" sz="1600" dirty="0">
                <a:ea typeface="宋体" panose="02010600030101010101" pitchFamily="2" charset="-122"/>
              </a:rPr>
              <a:t>同等生产条件下的所有产品</a:t>
            </a:r>
            <a:endParaRPr lang="en-US" altLang="en-US" sz="1600" dirty="0">
              <a:ea typeface="宋体" panose="02010600030101010101" pitchFamily="2" charset="-122"/>
            </a:endParaRPr>
          </a:p>
        </p:txBody>
      </p:sp>
      <p:sp>
        <p:nvSpPr>
          <p:cNvPr id="43" name="Oval 42">
            <a:extLst>
              <a:ext uri="{FF2B5EF4-FFF2-40B4-BE49-F238E27FC236}">
                <a16:creationId xmlns:a16="http://schemas.microsoft.com/office/drawing/2014/main" id="{AC6F1C56-1BE7-4A23-A2DB-3DBB8ECC68F0}"/>
              </a:ext>
            </a:extLst>
          </p:cNvPr>
          <p:cNvSpPr/>
          <p:nvPr/>
        </p:nvSpPr>
        <p:spPr>
          <a:xfrm>
            <a:off x="731017" y="5401389"/>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6</a:t>
            </a:r>
          </a:p>
        </p:txBody>
      </p:sp>
      <p:graphicFrame>
        <p:nvGraphicFramePr>
          <p:cNvPr id="44" name="Diagram 43">
            <a:extLst>
              <a:ext uri="{FF2B5EF4-FFF2-40B4-BE49-F238E27FC236}">
                <a16:creationId xmlns:a16="http://schemas.microsoft.com/office/drawing/2014/main" id="{F0A2503F-1FE9-40EA-A1C6-8B46871B5BD5}"/>
              </a:ext>
            </a:extLst>
          </p:cNvPr>
          <p:cNvGraphicFramePr/>
          <p:nvPr>
            <p:extLst>
              <p:ext uri="{D42A27DB-BD31-4B8C-83A1-F6EECF244321}">
                <p14:modId xmlns:p14="http://schemas.microsoft.com/office/powerpoint/2010/main" val="3950921803"/>
              </p:ext>
            </p:extLst>
          </p:nvPr>
        </p:nvGraphicFramePr>
        <p:xfrm>
          <a:off x="990018" y="5676033"/>
          <a:ext cx="6645276" cy="5645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5" name="Slide Number Placeholder 4">
            <a:extLst>
              <a:ext uri="{FF2B5EF4-FFF2-40B4-BE49-F238E27FC236}">
                <a16:creationId xmlns:a16="http://schemas.microsoft.com/office/drawing/2014/main" id="{DC5D77C9-FE11-48C1-99B1-161E3C0DCD2C}"/>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15</a:t>
            </a:fld>
            <a:r>
              <a:rPr lang="de-DE" altLang="en-US" sz="1000" dirty="0">
                <a:solidFill>
                  <a:srgbClr val="0F2364"/>
                </a:solidFill>
              </a:rPr>
              <a:t> </a:t>
            </a:r>
            <a:endParaRPr lang="de-DE" altLang="en-US" sz="700" dirty="0">
              <a:solidFill>
                <a:srgbClr val="0F23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54967"/>
            <a:ext cx="70961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 name="Diagram 29"/>
          <p:cNvGraphicFramePr/>
          <p:nvPr>
            <p:extLst>
              <p:ext uri="{D42A27DB-BD31-4B8C-83A1-F6EECF244321}">
                <p14:modId xmlns:p14="http://schemas.microsoft.com/office/powerpoint/2010/main" val="2529093697"/>
              </p:ext>
            </p:extLst>
          </p:nvPr>
        </p:nvGraphicFramePr>
        <p:xfrm>
          <a:off x="892176" y="3199263"/>
          <a:ext cx="7296149" cy="1148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D2 — </a:t>
            </a:r>
            <a:r>
              <a:rPr lang="en-US" altLang="zh-CN" dirty="0">
                <a:ea typeface="宋体" panose="02010600030101010101" pitchFamily="2" charset="-122"/>
              </a:rPr>
              <a:t>Problem Description</a:t>
            </a:r>
            <a:br>
              <a:rPr lang="en-US" altLang="zh-CN" dirty="0">
                <a:ea typeface="宋体" panose="02010600030101010101" pitchFamily="2" charset="-122"/>
              </a:rPr>
            </a:br>
            <a:r>
              <a:rPr lang="en-US" altLang="zh-CN" dirty="0">
                <a:ea typeface="宋体" panose="02010600030101010101" pitchFamily="2" charset="-122"/>
              </a:rPr>
              <a:t>D2</a:t>
            </a:r>
            <a:r>
              <a:rPr lang="zh-CN" altLang="en-US" dirty="0">
                <a:ea typeface="宋体" panose="02010600030101010101" pitchFamily="2" charset="-122"/>
              </a:rPr>
              <a:t> </a:t>
            </a:r>
            <a:r>
              <a:rPr lang="en-US" altLang="zh-CN" dirty="0">
                <a:latin typeface="+mn-lt"/>
                <a:ea typeface="宋体" panose="02010600030101010101" pitchFamily="2" charset="-122"/>
              </a:rPr>
              <a:t>—</a:t>
            </a:r>
            <a:r>
              <a:rPr lang="zh-CN" altLang="en-US" dirty="0">
                <a:latin typeface="+mn-lt"/>
                <a:ea typeface="宋体" panose="02010600030101010101" pitchFamily="2" charset="-122"/>
              </a:rPr>
              <a:t> </a:t>
            </a:r>
            <a:r>
              <a:rPr lang="zh-CN" altLang="en-US" dirty="0">
                <a:ea typeface="宋体" panose="02010600030101010101" pitchFamily="2" charset="-122"/>
              </a:rPr>
              <a:t>问题描述</a:t>
            </a:r>
            <a:endParaRPr lang="en-US" altLang="en-US" dirty="0">
              <a:latin typeface="+mn-lt"/>
            </a:endParaRPr>
          </a:p>
        </p:txBody>
      </p:sp>
      <p:sp>
        <p:nvSpPr>
          <p:cNvPr id="30728" name="TextBox 15"/>
          <p:cNvSpPr txBox="1">
            <a:spLocks noChangeArrowheads="1"/>
          </p:cNvSpPr>
          <p:nvPr/>
        </p:nvSpPr>
        <p:spPr bwMode="auto">
          <a:xfrm>
            <a:off x="1290638" y="4205327"/>
            <a:ext cx="68976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200" dirty="0">
                <a:ea typeface="宋体" panose="02010600030101010101" pitchFamily="2" charset="-122"/>
              </a:rPr>
              <a:t>If Hella stock affected, please select ‘yes’, otherwise ‘no’. And fill in affected quantity and corresponding ‘lot number’.</a:t>
            </a:r>
          </a:p>
          <a:p>
            <a:r>
              <a:rPr lang="zh-CN" altLang="en-US" sz="1200" dirty="0">
                <a:ea typeface="宋体" panose="02010600030101010101" pitchFamily="2" charset="-122"/>
              </a:rPr>
              <a:t>如果</a:t>
            </a:r>
            <a:r>
              <a:rPr lang="en-US" altLang="zh-CN" sz="1200" dirty="0">
                <a:ea typeface="宋体" panose="02010600030101010101" pitchFamily="2" charset="-122"/>
              </a:rPr>
              <a:t>Hella</a:t>
            </a:r>
            <a:r>
              <a:rPr lang="zh-CN" altLang="en-US" sz="1200" dirty="0">
                <a:ea typeface="宋体" panose="02010600030101010101" pitchFamily="2" charset="-122"/>
              </a:rPr>
              <a:t>库存受到影响，请选择‘是’，否则‘不是’。并填入影响的数量及对应的批次号。</a:t>
            </a:r>
            <a:endParaRPr lang="en-US" altLang="zh-CN" sz="1200" dirty="0">
              <a:ea typeface="宋体" panose="02010600030101010101" pitchFamily="2" charset="-122"/>
            </a:endParaRPr>
          </a:p>
        </p:txBody>
      </p:sp>
      <p:sp>
        <p:nvSpPr>
          <p:cNvPr id="30729" name="TextBox 22"/>
          <p:cNvSpPr txBox="1">
            <a:spLocks noChangeArrowheads="1"/>
          </p:cNvSpPr>
          <p:nvPr/>
        </p:nvSpPr>
        <p:spPr bwMode="auto">
          <a:xfrm>
            <a:off x="1312863" y="4780002"/>
            <a:ext cx="68754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200" dirty="0">
                <a:ea typeface="宋体" panose="02010600030101010101" pitchFamily="2" charset="-122"/>
              </a:rPr>
              <a:t>If parts on route of transportation to Hella affected, please select ‘yes’, otherwise ‘no’. And fill in affected quantity and corresponding ‘lot number’.</a:t>
            </a:r>
          </a:p>
          <a:p>
            <a:r>
              <a:rPr lang="zh-CN" altLang="en-US" sz="1200" dirty="0">
                <a:ea typeface="宋体" panose="02010600030101010101" pitchFamily="2" charset="-122"/>
              </a:rPr>
              <a:t>如果是发运到</a:t>
            </a:r>
            <a:r>
              <a:rPr lang="en-US" altLang="zh-CN" sz="1200" dirty="0">
                <a:ea typeface="宋体" panose="02010600030101010101" pitchFamily="2" charset="-122"/>
              </a:rPr>
              <a:t>Hella</a:t>
            </a:r>
            <a:r>
              <a:rPr lang="zh-CN" altLang="en-US" sz="1200" dirty="0">
                <a:ea typeface="宋体" panose="02010600030101010101" pitchFamily="2" charset="-122"/>
              </a:rPr>
              <a:t>的在途品，请选择‘是’，否则‘不是’。并填入影响的数量及对应的批次号。</a:t>
            </a:r>
            <a:endParaRPr lang="en-US" altLang="zh-CN" sz="1200" dirty="0">
              <a:ea typeface="宋体" panose="02010600030101010101" pitchFamily="2" charset="-122"/>
            </a:endParaRPr>
          </a:p>
        </p:txBody>
      </p:sp>
      <p:sp>
        <p:nvSpPr>
          <p:cNvPr id="30730" name="TextBox 24"/>
          <p:cNvSpPr txBox="1">
            <a:spLocks noChangeArrowheads="1"/>
          </p:cNvSpPr>
          <p:nvPr/>
        </p:nvSpPr>
        <p:spPr bwMode="auto">
          <a:xfrm>
            <a:off x="1325563" y="5348327"/>
            <a:ext cx="68627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200" dirty="0">
                <a:ea typeface="宋体" panose="02010600030101010101" pitchFamily="2" charset="-122"/>
              </a:rPr>
              <a:t>If Supplier consignation affected, please select ‘yes’, otherwise ‘no’. And fill in affected quantity and corresponding ‘lot number’.</a:t>
            </a:r>
          </a:p>
          <a:p>
            <a:r>
              <a:rPr lang="zh-CN" altLang="en-US" sz="1200" dirty="0">
                <a:ea typeface="宋体" panose="02010600030101010101" pitchFamily="2" charset="-122"/>
              </a:rPr>
              <a:t>如果供应商委托加工受到影响，请选择‘是’，否则‘不是’。并填入影响的数量及对应的批次号。</a:t>
            </a:r>
            <a:endParaRPr lang="en-US" altLang="zh-CN" sz="1200" dirty="0">
              <a:ea typeface="宋体" panose="02010600030101010101" pitchFamily="2" charset="-122"/>
            </a:endParaRPr>
          </a:p>
        </p:txBody>
      </p:sp>
      <p:sp>
        <p:nvSpPr>
          <p:cNvPr id="30731" name="TextBox 26"/>
          <p:cNvSpPr txBox="1">
            <a:spLocks noChangeArrowheads="1"/>
          </p:cNvSpPr>
          <p:nvPr/>
        </p:nvSpPr>
        <p:spPr bwMode="auto">
          <a:xfrm>
            <a:off x="1325563" y="5923002"/>
            <a:ext cx="68627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200" dirty="0">
                <a:ea typeface="宋体" panose="02010600030101010101" pitchFamily="2" charset="-122"/>
              </a:rPr>
              <a:t>If Supplier stock affected, please select ‘yes’, otherwise ‘no’. And fill in affected quantity and corresponding ‘lot number’.</a:t>
            </a:r>
          </a:p>
          <a:p>
            <a:r>
              <a:rPr lang="zh-CN" altLang="en-US" sz="1200" dirty="0">
                <a:ea typeface="宋体" panose="02010600030101010101" pitchFamily="2" charset="-122"/>
              </a:rPr>
              <a:t>如果供应商库存受到影响，请选择‘是’，否则‘不是’。并填入影响的数量及对应的批次号。</a:t>
            </a:r>
            <a:endParaRPr lang="en-US" altLang="zh-CN" sz="1200" dirty="0">
              <a:ea typeface="宋体" panose="02010600030101010101" pitchFamily="2" charset="-122"/>
            </a:endParaRPr>
          </a:p>
        </p:txBody>
      </p:sp>
      <p:sp>
        <p:nvSpPr>
          <p:cNvPr id="29" name="Oval 28"/>
          <p:cNvSpPr/>
          <p:nvPr/>
        </p:nvSpPr>
        <p:spPr>
          <a:xfrm>
            <a:off x="926420" y="1511301"/>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33" name="Oval 32"/>
          <p:cNvSpPr/>
          <p:nvPr/>
        </p:nvSpPr>
        <p:spPr>
          <a:xfrm>
            <a:off x="926420" y="184868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34" name="Oval 33"/>
          <p:cNvSpPr/>
          <p:nvPr/>
        </p:nvSpPr>
        <p:spPr>
          <a:xfrm>
            <a:off x="926420" y="220428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35" name="Oval 34"/>
          <p:cNvSpPr/>
          <p:nvPr/>
        </p:nvSpPr>
        <p:spPr>
          <a:xfrm>
            <a:off x="926420" y="258286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sp>
        <p:nvSpPr>
          <p:cNvPr id="36" name="Oval 35"/>
          <p:cNvSpPr/>
          <p:nvPr/>
        </p:nvSpPr>
        <p:spPr>
          <a:xfrm>
            <a:off x="965200" y="4214852"/>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37" name="Oval 36"/>
          <p:cNvSpPr/>
          <p:nvPr/>
        </p:nvSpPr>
        <p:spPr>
          <a:xfrm>
            <a:off x="965200" y="4786352"/>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38" name="Oval 37"/>
          <p:cNvSpPr/>
          <p:nvPr/>
        </p:nvSpPr>
        <p:spPr>
          <a:xfrm>
            <a:off x="957263" y="5357852"/>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39" name="Oval 38"/>
          <p:cNvSpPr/>
          <p:nvPr/>
        </p:nvSpPr>
        <p:spPr>
          <a:xfrm>
            <a:off x="965200" y="5891252"/>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sp>
        <p:nvSpPr>
          <p:cNvPr id="18" name="Slide Number Placeholder 4">
            <a:extLst>
              <a:ext uri="{FF2B5EF4-FFF2-40B4-BE49-F238E27FC236}">
                <a16:creationId xmlns:a16="http://schemas.microsoft.com/office/drawing/2014/main" id="{3433122F-DCA0-4EAA-BFD2-404873938593}"/>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16</a:t>
            </a:fld>
            <a:r>
              <a:rPr lang="de-DE" altLang="en-US" sz="1000" dirty="0">
                <a:solidFill>
                  <a:srgbClr val="0F2364"/>
                </a:solidFill>
              </a:rPr>
              <a:t> </a:t>
            </a:r>
            <a:endParaRPr lang="de-DE" altLang="en-US" sz="700" dirty="0">
              <a:solidFill>
                <a:srgbClr val="0F23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8"/>
          <p:cNvSpPr>
            <a:spLocks noGrp="1" noChangeArrowheads="1"/>
          </p:cNvSpPr>
          <p:nvPr>
            <p:ph type="title"/>
            <p:custDataLst>
              <p:tags r:id="rId1"/>
            </p:custDataLst>
          </p:nvPr>
        </p:nvSpPr>
        <p:spPr>
          <a:xfrm>
            <a:off x="539750" y="360363"/>
            <a:ext cx="8067675" cy="885825"/>
          </a:xfrm>
        </p:spPr>
        <p:txBody>
          <a:bodyPr/>
          <a:lstStyle/>
          <a:p>
            <a:pPr>
              <a:defRPr/>
            </a:pPr>
            <a:r>
              <a:rPr lang="en-US" altLang="zh-CN" dirty="0">
                <a:latin typeface="+mn-lt"/>
                <a:ea typeface="宋体" panose="02010600030101010101" pitchFamily="2" charset="-122"/>
              </a:rPr>
              <a:t>D3 </a:t>
            </a:r>
            <a:r>
              <a:rPr lang="en-US" altLang="zh-CN" sz="2500" dirty="0">
                <a:latin typeface="+mn-lt"/>
                <a:ea typeface="宋体" panose="02010600030101010101" pitchFamily="2" charset="-122"/>
              </a:rPr>
              <a:t>—</a:t>
            </a:r>
            <a:r>
              <a:rPr lang="en-US" altLang="zh-CN" dirty="0">
                <a:latin typeface="+mn-lt"/>
                <a:ea typeface="宋体" panose="02010600030101010101" pitchFamily="2" charset="-122"/>
              </a:rPr>
              <a:t> Containment Actions</a:t>
            </a:r>
            <a:br>
              <a:rPr lang="en-US" altLang="zh-CN" dirty="0">
                <a:latin typeface="+mn-lt"/>
                <a:ea typeface="宋体" panose="02010600030101010101" pitchFamily="2" charset="-122"/>
              </a:rPr>
            </a:br>
            <a:r>
              <a:rPr lang="en-US" altLang="zh-CN" dirty="0">
                <a:ea typeface="宋体" panose="02010600030101010101" pitchFamily="2" charset="-122"/>
              </a:rPr>
              <a:t>D3</a:t>
            </a:r>
            <a:r>
              <a:rPr lang="zh-CN" altLang="en-US" dirty="0">
                <a:ea typeface="宋体" panose="02010600030101010101" pitchFamily="2" charset="-122"/>
              </a:rPr>
              <a:t> </a:t>
            </a:r>
            <a:r>
              <a:rPr lang="en-US" altLang="zh-CN" sz="2500" dirty="0">
                <a:latin typeface="+mn-lt"/>
                <a:ea typeface="宋体" panose="02010600030101010101" pitchFamily="2" charset="-122"/>
              </a:rPr>
              <a:t>—</a:t>
            </a:r>
            <a:r>
              <a:rPr lang="zh-CN" altLang="en-US" dirty="0">
                <a:ea typeface="宋体" panose="02010600030101010101" pitchFamily="2" charset="-122"/>
              </a:rPr>
              <a:t> 遏制措施</a:t>
            </a:r>
            <a:endParaRPr lang="en-US" altLang="zh-CN" dirty="0">
              <a:latin typeface="+mn-lt"/>
              <a:ea typeface="宋体" panose="02010600030101010101" pitchFamily="2" charset="-122"/>
            </a:endParaRPr>
          </a:p>
        </p:txBody>
      </p:sp>
      <p:grpSp>
        <p:nvGrpSpPr>
          <p:cNvPr id="32771" name="Group 10"/>
          <p:cNvGrpSpPr>
            <a:grpSpLocks/>
          </p:cNvGrpSpPr>
          <p:nvPr/>
        </p:nvGrpSpPr>
        <p:grpSpPr bwMode="auto">
          <a:xfrm>
            <a:off x="1194593" y="1337822"/>
            <a:ext cx="6757988" cy="323850"/>
            <a:chOff x="480" y="624"/>
            <a:chExt cx="4464" cy="240"/>
          </a:xfrm>
        </p:grpSpPr>
        <p:sp>
          <p:nvSpPr>
            <p:cNvPr id="17417" name="AutoShape 11"/>
            <p:cNvSpPr>
              <a:spLocks noChangeArrowheads="1"/>
            </p:cNvSpPr>
            <p:nvPr>
              <p:custDataLst>
                <p:tags r:id="rId6"/>
              </p:custDataLst>
            </p:nvPr>
          </p:nvSpPr>
          <p:spPr bwMode="auto">
            <a:xfrm>
              <a:off x="48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1</a:t>
              </a:r>
            </a:p>
          </p:txBody>
        </p:sp>
        <p:sp>
          <p:nvSpPr>
            <p:cNvPr id="17418" name="AutoShape 12"/>
            <p:cNvSpPr>
              <a:spLocks noChangeArrowheads="1"/>
            </p:cNvSpPr>
            <p:nvPr>
              <p:custDataLst>
                <p:tags r:id="rId7"/>
              </p:custDataLst>
            </p:nvPr>
          </p:nvSpPr>
          <p:spPr bwMode="auto">
            <a:xfrm>
              <a:off x="96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2</a:t>
              </a:r>
            </a:p>
          </p:txBody>
        </p:sp>
        <p:sp>
          <p:nvSpPr>
            <p:cNvPr id="17419" name="AutoShape 13"/>
            <p:cNvSpPr>
              <a:spLocks noChangeArrowheads="1"/>
            </p:cNvSpPr>
            <p:nvPr>
              <p:custDataLst>
                <p:tags r:id="rId8"/>
              </p:custDataLst>
            </p:nvPr>
          </p:nvSpPr>
          <p:spPr bwMode="auto">
            <a:xfrm>
              <a:off x="2448"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4</a:t>
              </a:r>
            </a:p>
          </p:txBody>
        </p:sp>
        <p:sp>
          <p:nvSpPr>
            <p:cNvPr id="17420" name="AutoShape 14"/>
            <p:cNvSpPr>
              <a:spLocks noChangeArrowheads="1"/>
            </p:cNvSpPr>
            <p:nvPr>
              <p:custDataLst>
                <p:tags r:id="rId9"/>
              </p:custDataLst>
            </p:nvPr>
          </p:nvSpPr>
          <p:spPr bwMode="auto">
            <a:xfrm>
              <a:off x="2927" y="624"/>
              <a:ext cx="577"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5</a:t>
              </a:r>
            </a:p>
          </p:txBody>
        </p:sp>
        <p:sp>
          <p:nvSpPr>
            <p:cNvPr id="17421" name="AutoShape 15"/>
            <p:cNvSpPr>
              <a:spLocks noChangeArrowheads="1"/>
            </p:cNvSpPr>
            <p:nvPr>
              <p:custDataLst>
                <p:tags r:id="rId10"/>
              </p:custDataLst>
            </p:nvPr>
          </p:nvSpPr>
          <p:spPr bwMode="auto">
            <a:xfrm>
              <a:off x="3408" y="624"/>
              <a:ext cx="577"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6</a:t>
              </a:r>
            </a:p>
          </p:txBody>
        </p:sp>
        <p:sp>
          <p:nvSpPr>
            <p:cNvPr id="17422" name="AutoShape 16"/>
            <p:cNvSpPr>
              <a:spLocks noChangeArrowheads="1"/>
            </p:cNvSpPr>
            <p:nvPr>
              <p:custDataLst>
                <p:tags r:id="rId11"/>
              </p:custDataLst>
            </p:nvPr>
          </p:nvSpPr>
          <p:spPr bwMode="auto">
            <a:xfrm>
              <a:off x="3888"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7</a:t>
              </a:r>
            </a:p>
          </p:txBody>
        </p:sp>
        <p:sp>
          <p:nvSpPr>
            <p:cNvPr id="17423" name="AutoShape 17"/>
            <p:cNvSpPr>
              <a:spLocks noChangeArrowheads="1"/>
            </p:cNvSpPr>
            <p:nvPr>
              <p:custDataLst>
                <p:tags r:id="rId12"/>
              </p:custDataLst>
            </p:nvPr>
          </p:nvSpPr>
          <p:spPr bwMode="auto">
            <a:xfrm>
              <a:off x="4368"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8</a:t>
              </a:r>
            </a:p>
          </p:txBody>
        </p:sp>
        <p:sp>
          <p:nvSpPr>
            <p:cNvPr id="17424" name="AutoShape 18"/>
            <p:cNvSpPr>
              <a:spLocks noChangeArrowheads="1"/>
            </p:cNvSpPr>
            <p:nvPr>
              <p:custDataLst>
                <p:tags r:id="rId13"/>
              </p:custDataLst>
            </p:nvPr>
          </p:nvSpPr>
          <p:spPr bwMode="auto">
            <a:xfrm>
              <a:off x="1442" y="624"/>
              <a:ext cx="1102" cy="240"/>
            </a:xfrm>
            <a:prstGeom prst="chevron">
              <a:avLst>
                <a:gd name="adj" fmla="val 62923"/>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2400" b="1" dirty="0">
                  <a:solidFill>
                    <a:schemeClr val="bg1"/>
                  </a:solidFill>
                  <a:latin typeface="+mn-lt"/>
                  <a:ea typeface="宋体" panose="02010600030101010101" pitchFamily="2" charset="-122"/>
                </a:rPr>
                <a:t>   </a:t>
              </a:r>
              <a:r>
                <a:rPr lang="en-US" altLang="zh-CN" sz="2400" b="1" dirty="0">
                  <a:solidFill>
                    <a:srgbClr val="FFFFFF"/>
                  </a:solidFill>
                  <a:latin typeface="+mn-lt"/>
                  <a:ea typeface="宋体" panose="02010600030101010101" pitchFamily="2" charset="-122"/>
                </a:rPr>
                <a:t>D3</a:t>
              </a:r>
            </a:p>
          </p:txBody>
        </p:sp>
      </p:grpSp>
      <p:sp>
        <p:nvSpPr>
          <p:cNvPr id="17412" name="Rectangle 19"/>
          <p:cNvSpPr>
            <a:spLocks noChangeArrowheads="1"/>
          </p:cNvSpPr>
          <p:nvPr>
            <p:custDataLst>
              <p:tags r:id="rId2"/>
            </p:custDataLst>
          </p:nvPr>
        </p:nvSpPr>
        <p:spPr bwMode="auto">
          <a:xfrm>
            <a:off x="1887480" y="1677014"/>
            <a:ext cx="6875520" cy="37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668338" indent="-288925">
              <a:defRPr>
                <a:solidFill>
                  <a:schemeClr val="tx1"/>
                </a:solidFill>
                <a:latin typeface="Arial" panose="020B0604020202020204" pitchFamily="34" charset="0"/>
                <a:cs typeface="Arial" panose="020B0604020202020204" pitchFamily="34" charset="0"/>
              </a:defRPr>
            </a:lvl2pPr>
            <a:lvl3pPr marL="1714500" indent="-279400">
              <a:defRPr>
                <a:solidFill>
                  <a:schemeClr val="tx1"/>
                </a:solidFill>
                <a:latin typeface="Arial" panose="020B0604020202020204" pitchFamily="34" charset="0"/>
                <a:cs typeface="Arial" panose="020B0604020202020204" pitchFamily="34" charset="0"/>
              </a:defRPr>
            </a:lvl3pPr>
            <a:lvl4pPr marL="2095500" indent="-190500">
              <a:defRPr>
                <a:solidFill>
                  <a:schemeClr val="tx1"/>
                </a:solidFill>
                <a:latin typeface="Arial" panose="020B0604020202020204" pitchFamily="34" charset="0"/>
                <a:cs typeface="Arial" panose="020B0604020202020204" pitchFamily="34" charset="0"/>
              </a:defRPr>
            </a:lvl4pPr>
            <a:lvl5pPr marL="2514600" indent="-228600">
              <a:defRPr>
                <a:solidFill>
                  <a:schemeClr val="tx1"/>
                </a:solidFill>
                <a:latin typeface="Arial" panose="020B0604020202020204" pitchFamily="34" charset="0"/>
                <a:cs typeface="Arial" panose="020B0604020202020204" pitchFamily="34" charset="0"/>
              </a:defRPr>
            </a:lvl5pPr>
            <a:lvl6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34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0"/>
              </a:spcBef>
              <a:buClr>
                <a:srgbClr val="5D7298"/>
              </a:buClr>
              <a:buSzPct val="65000"/>
              <a:buFont typeface="Wingdings" panose="05000000000000000000" pitchFamily="2" charset="2"/>
              <a:buNone/>
              <a:defRPr/>
            </a:pPr>
            <a:r>
              <a:rPr lang="en-US" altLang="zh-CN" sz="1600" dirty="0">
                <a:latin typeface="+mn-lt"/>
                <a:ea typeface="宋体" panose="02010600030101010101" pitchFamily="2" charset="-122"/>
              </a:rPr>
              <a:t>Determine the most suitable containment actions </a:t>
            </a:r>
          </a:p>
          <a:p>
            <a:pPr>
              <a:spcBef>
                <a:spcPts val="0"/>
              </a:spcBef>
              <a:buClr>
                <a:srgbClr val="5D7298"/>
              </a:buClr>
              <a:buSzPct val="65000"/>
              <a:buFont typeface="Wingdings" panose="05000000000000000000" pitchFamily="2" charset="2"/>
              <a:buNone/>
              <a:defRPr/>
            </a:pPr>
            <a:r>
              <a:rPr lang="zh-CN" altLang="en-US" sz="1600" dirty="0">
                <a:latin typeface="+mn-lt"/>
                <a:ea typeface="宋体" panose="02010600030101010101" pitchFamily="2" charset="-122"/>
              </a:rPr>
              <a:t>确定最合适的遏制行动</a:t>
            </a:r>
            <a:endParaRPr lang="en-US" altLang="zh-CN" sz="1600" dirty="0">
              <a:latin typeface="+mn-lt"/>
              <a:ea typeface="宋体" panose="02010600030101010101" pitchFamily="2" charset="-122"/>
            </a:endParaRPr>
          </a:p>
          <a:p>
            <a:pPr lvl="1">
              <a:spcBef>
                <a:spcPts val="0"/>
              </a:spcBef>
              <a:spcAft>
                <a:spcPts val="0"/>
              </a:spcAft>
              <a:buClr>
                <a:schemeClr val="accent1"/>
              </a:buClr>
              <a:buSzPct val="50000"/>
              <a:buFont typeface="Wingdings" panose="05000000000000000000" pitchFamily="2" charset="2"/>
              <a:buChar char="l"/>
              <a:defRPr/>
            </a:pPr>
            <a:r>
              <a:rPr lang="en-US" altLang="zh-CN" sz="1400" dirty="0">
                <a:latin typeface="+mn-lt"/>
                <a:ea typeface="宋体" panose="02010600030101010101" pitchFamily="2" charset="-122"/>
              </a:rPr>
              <a:t>Containment actions must be taken to safeguard the situation, in order to prevent a recurrence of the problem at the customer.</a:t>
            </a:r>
            <a:r>
              <a:rPr lang="zh-CN" altLang="en-US" sz="1400" dirty="0">
                <a:latin typeface="+mn-lt"/>
                <a:ea typeface="宋体" panose="02010600030101010101" pitchFamily="2" charset="-122"/>
              </a:rPr>
              <a:t>              </a:t>
            </a:r>
            <a:endParaRPr lang="en-US" altLang="zh-CN" sz="1400" dirty="0">
              <a:latin typeface="+mn-lt"/>
              <a:ea typeface="宋体" panose="02010600030101010101" pitchFamily="2" charset="-122"/>
            </a:endParaRPr>
          </a:p>
          <a:p>
            <a:pPr marL="379413" lvl="1" indent="0">
              <a:spcBef>
                <a:spcPts val="0"/>
              </a:spcBef>
              <a:spcAft>
                <a:spcPts val="0"/>
              </a:spcAft>
              <a:buClr>
                <a:schemeClr val="accent1"/>
              </a:buClr>
              <a:buSzPct val="50000"/>
              <a:defRPr/>
            </a:pPr>
            <a:r>
              <a:rPr lang="zh-CN" altLang="en-US" sz="1400" dirty="0">
                <a:latin typeface="+mn-lt"/>
                <a:ea typeface="宋体" panose="02010600030101010101" pitchFamily="2" charset="-122"/>
              </a:rPr>
              <a:t>       遏制行动务必执行，预防问题在客户处再次出现。</a:t>
            </a:r>
            <a:endParaRPr lang="en-US" altLang="zh-CN" sz="1400" dirty="0">
              <a:latin typeface="+mn-lt"/>
              <a:ea typeface="宋体" panose="02010600030101010101" pitchFamily="2" charset="-122"/>
            </a:endParaRPr>
          </a:p>
          <a:p>
            <a:pPr marL="379413" lvl="1" indent="0">
              <a:spcBef>
                <a:spcPts val="0"/>
              </a:spcBef>
              <a:spcAft>
                <a:spcPts val="0"/>
              </a:spcAft>
              <a:buClr>
                <a:schemeClr val="accent1"/>
              </a:buClr>
              <a:buSzPct val="50000"/>
              <a:defRPr/>
            </a:pPr>
            <a:endParaRPr lang="en-US" altLang="zh-CN" sz="1400" dirty="0">
              <a:latin typeface="+mn-lt"/>
              <a:ea typeface="宋体" panose="02010600030101010101" pitchFamily="2" charset="-122"/>
            </a:endParaRPr>
          </a:p>
          <a:p>
            <a:pPr lvl="1">
              <a:lnSpc>
                <a:spcPct val="111000"/>
              </a:lnSpc>
              <a:spcBef>
                <a:spcPts val="0"/>
              </a:spcBef>
              <a:spcAft>
                <a:spcPts val="0"/>
              </a:spcAft>
              <a:buClr>
                <a:schemeClr val="accent1"/>
              </a:buClr>
              <a:buSzPct val="50000"/>
              <a:buFont typeface="Wingdings" panose="05000000000000000000" pitchFamily="2" charset="2"/>
              <a:buChar char="l"/>
              <a:defRPr/>
            </a:pPr>
            <a:r>
              <a:rPr lang="en-US" altLang="zh-CN" sz="1400" dirty="0">
                <a:latin typeface="+mn-lt"/>
                <a:ea typeface="宋体" panose="02010600030101010101" pitchFamily="2" charset="-122"/>
              </a:rPr>
              <a:t>Containment actions therefore serve only as a safeguard and often bear no relation to the cause of the problem.</a:t>
            </a:r>
          </a:p>
          <a:p>
            <a:pPr marL="379413" lvl="1" indent="0">
              <a:lnSpc>
                <a:spcPct val="111000"/>
              </a:lnSpc>
              <a:spcBef>
                <a:spcPts val="0"/>
              </a:spcBef>
              <a:spcAft>
                <a:spcPts val="0"/>
              </a:spcAft>
              <a:buClr>
                <a:schemeClr val="accent1"/>
              </a:buClr>
              <a:buSzPct val="50000"/>
              <a:defRPr/>
            </a:pPr>
            <a:r>
              <a:rPr lang="zh-CN" altLang="en-US" sz="1400" dirty="0">
                <a:latin typeface="+mn-lt"/>
                <a:ea typeface="宋体" panose="02010600030101010101" pitchFamily="2" charset="-122"/>
              </a:rPr>
              <a:t>      遏制措施只是一种保障，往往与问题产生的原因没有关系。</a:t>
            </a:r>
            <a:endParaRPr lang="en-US" altLang="zh-CN" sz="1400" dirty="0">
              <a:latin typeface="+mn-lt"/>
              <a:ea typeface="宋体" panose="02010600030101010101" pitchFamily="2" charset="-122"/>
            </a:endParaRPr>
          </a:p>
          <a:p>
            <a:pPr lvl="1">
              <a:lnSpc>
                <a:spcPct val="111000"/>
              </a:lnSpc>
              <a:spcBef>
                <a:spcPts val="0"/>
              </a:spcBef>
              <a:spcAft>
                <a:spcPts val="0"/>
              </a:spcAft>
              <a:buClr>
                <a:schemeClr val="accent1"/>
              </a:buClr>
              <a:buSzPct val="50000"/>
              <a:buFont typeface="Wingdings" panose="05000000000000000000" pitchFamily="2" charset="2"/>
              <a:buChar char="l"/>
              <a:defRPr/>
            </a:pPr>
            <a:r>
              <a:rPr lang="en-US" altLang="zh-CN" sz="1400" dirty="0">
                <a:latin typeface="+mn-lt"/>
                <a:ea typeface="宋体" panose="02010600030101010101" pitchFamily="2" charset="-122"/>
              </a:rPr>
              <a:t>Cost considerations should play little or no part in the initial response.</a:t>
            </a:r>
          </a:p>
          <a:p>
            <a:pPr marL="379413" lvl="1" indent="0">
              <a:lnSpc>
                <a:spcPct val="111000"/>
              </a:lnSpc>
              <a:spcBef>
                <a:spcPts val="0"/>
              </a:spcBef>
              <a:spcAft>
                <a:spcPts val="0"/>
              </a:spcAft>
              <a:buClr>
                <a:schemeClr val="accent1"/>
              </a:buClr>
              <a:buSzPct val="50000"/>
              <a:defRPr/>
            </a:pPr>
            <a:r>
              <a:rPr lang="zh-CN" altLang="en-US" sz="1400" dirty="0">
                <a:latin typeface="+mn-lt"/>
                <a:ea typeface="宋体" panose="02010600030101010101" pitchFamily="2" charset="-122"/>
              </a:rPr>
              <a:t>      在最初的反应中，基本不考虑成本。</a:t>
            </a:r>
            <a:endParaRPr lang="en-US" altLang="zh-CN" sz="1400" dirty="0">
              <a:latin typeface="+mn-lt"/>
              <a:ea typeface="宋体" panose="02010600030101010101" pitchFamily="2" charset="-122"/>
            </a:endParaRPr>
          </a:p>
          <a:p>
            <a:pPr lvl="1">
              <a:spcBef>
                <a:spcPts val="0"/>
              </a:spcBef>
              <a:spcAft>
                <a:spcPts val="0"/>
              </a:spcAft>
              <a:buClr>
                <a:schemeClr val="accent1"/>
              </a:buClr>
              <a:buSzPct val="50000"/>
              <a:buFont typeface="Wingdings" panose="05000000000000000000" pitchFamily="2" charset="2"/>
              <a:buChar char="l"/>
              <a:defRPr/>
            </a:pPr>
            <a:r>
              <a:rPr lang="en-US" altLang="zh-CN" sz="1400" dirty="0">
                <a:latin typeface="+mn-lt"/>
                <a:ea typeface="宋体" panose="02010600030101010101" pitchFamily="2" charset="-122"/>
              </a:rPr>
              <a:t>A schedule for implementing the containment actions must be developed and the effectiveness of the measures must be assessed.</a:t>
            </a:r>
          </a:p>
          <a:p>
            <a:pPr marL="379413" lvl="1" indent="0">
              <a:spcBef>
                <a:spcPts val="0"/>
              </a:spcBef>
              <a:spcAft>
                <a:spcPts val="0"/>
              </a:spcAft>
              <a:buClr>
                <a:schemeClr val="accent1"/>
              </a:buClr>
              <a:buSzPct val="50000"/>
              <a:defRPr/>
            </a:pPr>
            <a:r>
              <a:rPr lang="zh-CN" altLang="en-US" sz="1400" dirty="0">
                <a:latin typeface="+mn-lt"/>
                <a:ea typeface="宋体" panose="02010600030101010101" pitchFamily="2" charset="-122"/>
              </a:rPr>
              <a:t>      必须给出执行遏制行动的时间进度，并且评估遏制措施的有效性</a:t>
            </a:r>
            <a:endParaRPr lang="en-US" altLang="zh-CN" sz="1400" dirty="0">
              <a:latin typeface="+mn-lt"/>
              <a:ea typeface="宋体" panose="02010600030101010101" pitchFamily="2" charset="-122"/>
            </a:endParaRPr>
          </a:p>
          <a:p>
            <a:pPr>
              <a:spcBef>
                <a:spcPct val="40000"/>
              </a:spcBef>
              <a:buClr>
                <a:srgbClr val="5D7298"/>
              </a:buClr>
              <a:buSzPct val="65000"/>
              <a:buFont typeface="Wingdings" panose="05000000000000000000" pitchFamily="2" charset="2"/>
              <a:buNone/>
              <a:defRPr/>
            </a:pPr>
            <a:r>
              <a:rPr lang="en-US" altLang="zh-CN" sz="1600" dirty="0">
                <a:latin typeface="+mn-lt"/>
                <a:ea typeface="宋体" panose="02010600030101010101" pitchFamily="2" charset="-122"/>
              </a:rPr>
              <a:t>Instant information and support to the customer and implementation of containment actions as quickly as possible.</a:t>
            </a:r>
          </a:p>
        </p:txBody>
      </p:sp>
      <p:sp>
        <p:nvSpPr>
          <p:cNvPr id="17413" name="AutoShape 20"/>
          <p:cNvSpPr>
            <a:spLocks noChangeArrowheads="1"/>
          </p:cNvSpPr>
          <p:nvPr>
            <p:custDataLst>
              <p:tags r:id="rId3"/>
            </p:custDataLst>
          </p:nvPr>
        </p:nvSpPr>
        <p:spPr bwMode="auto">
          <a:xfrm>
            <a:off x="966347" y="3199223"/>
            <a:ext cx="858837" cy="352425"/>
          </a:xfrm>
          <a:prstGeom prst="roundRect">
            <a:avLst>
              <a:gd name="adj" fmla="val 22926"/>
            </a:avLst>
          </a:prstGeom>
          <a:solidFill>
            <a:srgbClr val="0020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Action</a:t>
            </a:r>
          </a:p>
        </p:txBody>
      </p:sp>
      <p:sp>
        <p:nvSpPr>
          <p:cNvPr id="17414" name="AutoShape 21"/>
          <p:cNvSpPr>
            <a:spLocks noChangeArrowheads="1"/>
          </p:cNvSpPr>
          <p:nvPr>
            <p:custDataLst>
              <p:tags r:id="rId4"/>
            </p:custDataLst>
          </p:nvPr>
        </p:nvSpPr>
        <p:spPr bwMode="auto">
          <a:xfrm>
            <a:off x="990600" y="1822369"/>
            <a:ext cx="838200" cy="358775"/>
          </a:xfrm>
          <a:prstGeom prst="roundRect">
            <a:avLst>
              <a:gd name="adj" fmla="val 25236"/>
            </a:avLst>
          </a:prstGeom>
          <a:solidFill>
            <a:srgbClr val="0020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Task</a:t>
            </a:r>
          </a:p>
        </p:txBody>
      </p:sp>
      <p:sp>
        <p:nvSpPr>
          <p:cNvPr id="17415" name="AutoShape 22"/>
          <p:cNvSpPr>
            <a:spLocks noChangeArrowheads="1"/>
          </p:cNvSpPr>
          <p:nvPr>
            <p:custDataLst>
              <p:tags r:id="rId5"/>
            </p:custDataLst>
          </p:nvPr>
        </p:nvSpPr>
        <p:spPr bwMode="auto">
          <a:xfrm>
            <a:off x="991031" y="4992196"/>
            <a:ext cx="838200" cy="365125"/>
          </a:xfrm>
          <a:prstGeom prst="roundRect">
            <a:avLst>
              <a:gd name="adj" fmla="val 27569"/>
            </a:avLst>
          </a:prstGeom>
          <a:solidFill>
            <a:srgbClr val="0020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Target</a:t>
            </a:r>
          </a:p>
        </p:txBody>
      </p:sp>
      <p:sp>
        <p:nvSpPr>
          <p:cNvPr id="17" name="Thought Bubble: Cloud 16">
            <a:extLst>
              <a:ext uri="{FF2B5EF4-FFF2-40B4-BE49-F238E27FC236}">
                <a16:creationId xmlns:a16="http://schemas.microsoft.com/office/drawing/2014/main" id="{F009F632-DC49-42DE-8717-2D87E5BDFB38}"/>
              </a:ext>
            </a:extLst>
          </p:cNvPr>
          <p:cNvSpPr/>
          <p:nvPr/>
        </p:nvSpPr>
        <p:spPr>
          <a:xfrm>
            <a:off x="1683474" y="5638800"/>
            <a:ext cx="4980893" cy="971011"/>
          </a:xfrm>
          <a:prstGeom prst="cloudCallout">
            <a:avLst>
              <a:gd name="adj1" fmla="val -58709"/>
              <a:gd name="adj2" fmla="val -82722"/>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tx2"/>
              </a:buClr>
              <a:defRPr/>
            </a:pPr>
            <a:r>
              <a:rPr lang="en-US" altLang="zh-CN" sz="1050" dirty="0">
                <a:ea typeface="宋体" panose="02010600030101010101" pitchFamily="2" charset="-122"/>
              </a:rPr>
              <a:t>1. 24 hours: quick response e.g. containment actions at HELLA</a:t>
            </a:r>
            <a:r>
              <a:rPr lang="zh-CN" altLang="en-US" sz="1050" dirty="0">
                <a:ea typeface="宋体" panose="02010600030101010101" pitchFamily="2" charset="-122"/>
              </a:rPr>
              <a:t> </a:t>
            </a:r>
            <a:r>
              <a:rPr lang="en-US" altLang="zh-CN" sz="1050" dirty="0">
                <a:ea typeface="宋体" panose="02010600030101010101" pitchFamily="2" charset="-122"/>
              </a:rPr>
              <a:t>1.</a:t>
            </a:r>
            <a:r>
              <a:rPr lang="zh-CN" altLang="en-US" sz="1050" dirty="0">
                <a:ea typeface="宋体" panose="02010600030101010101" pitchFamily="2" charset="-122"/>
              </a:rPr>
              <a:t> </a:t>
            </a:r>
            <a:r>
              <a:rPr lang="en-US" altLang="zh-CN" sz="1050" dirty="0">
                <a:ea typeface="宋体" panose="02010600030101010101" pitchFamily="2" charset="-122"/>
              </a:rPr>
              <a:t>24</a:t>
            </a:r>
            <a:r>
              <a:rPr lang="zh-CN" altLang="en-US" sz="1050" dirty="0">
                <a:ea typeface="宋体" panose="02010600030101010101" pitchFamily="2" charset="-122"/>
              </a:rPr>
              <a:t>小时响应遏制计划</a:t>
            </a:r>
            <a:endParaRPr lang="en-US" altLang="zh-CN" sz="1050" dirty="0">
              <a:ea typeface="宋体" panose="02010600030101010101" pitchFamily="2" charset="-122"/>
            </a:endParaRPr>
          </a:p>
          <a:p>
            <a:pPr>
              <a:buClr>
                <a:schemeClr val="tx2"/>
              </a:buClr>
              <a:defRPr/>
            </a:pPr>
            <a:r>
              <a:rPr lang="en-US" altLang="zh-CN" sz="1050" dirty="0">
                <a:ea typeface="宋体" panose="02010600030101010101" pitchFamily="2" charset="-122"/>
              </a:rPr>
              <a:t> 2. 48 hours: containment actions fully implemented (D3 completed and sent to HELLA)</a:t>
            </a:r>
          </a:p>
          <a:p>
            <a:pPr algn="ctr">
              <a:defRPr/>
            </a:pPr>
            <a:r>
              <a:rPr lang="en-US" altLang="zh-CN" sz="1050" dirty="0">
                <a:ea typeface="宋体" panose="02010600030101010101" pitchFamily="2" charset="-122"/>
              </a:rPr>
              <a:t>2.</a:t>
            </a:r>
            <a:r>
              <a:rPr lang="zh-CN" altLang="en-US" sz="1050" dirty="0">
                <a:ea typeface="宋体" panose="02010600030101010101" pitchFamily="2" charset="-122"/>
              </a:rPr>
              <a:t> </a:t>
            </a:r>
            <a:r>
              <a:rPr lang="en-US" altLang="zh-CN" sz="1050" dirty="0">
                <a:ea typeface="宋体" panose="02010600030101010101" pitchFamily="2" charset="-122"/>
              </a:rPr>
              <a:t>48</a:t>
            </a:r>
            <a:r>
              <a:rPr lang="zh-CN" altLang="en-US" sz="1050" dirty="0">
                <a:ea typeface="宋体" panose="02010600030101010101" pitchFamily="2" charset="-122"/>
              </a:rPr>
              <a:t>小时内完成遏制行动</a:t>
            </a:r>
            <a:endParaRPr lang="en-US" altLang="zh-CN" sz="1050" dirty="0">
              <a:ea typeface="宋体" panose="02010600030101010101" pitchFamily="2" charset="-122"/>
            </a:endParaRPr>
          </a:p>
        </p:txBody>
      </p:sp>
      <p:sp>
        <p:nvSpPr>
          <p:cNvPr id="18" name="Slide Number Placeholder 4">
            <a:extLst>
              <a:ext uri="{FF2B5EF4-FFF2-40B4-BE49-F238E27FC236}">
                <a16:creationId xmlns:a16="http://schemas.microsoft.com/office/drawing/2014/main" id="{543AAF31-B72E-4840-8155-E21CD0299186}"/>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17</a:t>
            </a:fld>
            <a:r>
              <a:rPr lang="de-DE" altLang="en-US" sz="1000" dirty="0">
                <a:solidFill>
                  <a:srgbClr val="0F2364"/>
                </a:solidFill>
              </a:rPr>
              <a:t> </a:t>
            </a:r>
            <a:endParaRPr lang="de-DE" altLang="en-US" sz="700" dirty="0">
              <a:solidFill>
                <a:srgbClr val="0F2364"/>
              </a:solidFill>
            </a:endParaRPr>
          </a:p>
        </p:txBody>
      </p:sp>
      <p:sp>
        <p:nvSpPr>
          <p:cNvPr id="20" name="TextBox 37">
            <a:extLst>
              <a:ext uri="{FF2B5EF4-FFF2-40B4-BE49-F238E27FC236}">
                <a16:creationId xmlns:a16="http://schemas.microsoft.com/office/drawing/2014/main" id="{8EDA3855-FE1B-4C69-AE70-30ABF7EE2593}"/>
              </a:ext>
            </a:extLst>
          </p:cNvPr>
          <p:cNvSpPr txBox="1">
            <a:spLocks noChangeArrowheads="1"/>
          </p:cNvSpPr>
          <p:nvPr/>
        </p:nvSpPr>
        <p:spPr bwMode="auto">
          <a:xfrm>
            <a:off x="1984047" y="5486400"/>
            <a:ext cx="5179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1600" dirty="0">
                <a:latin typeface="宋体" panose="02010600030101010101" pitchFamily="2" charset="-122"/>
                <a:ea typeface="宋体" panose="02010600030101010101" pitchFamily="2" charset="-122"/>
              </a:rPr>
              <a:t>及时向客户提供信息和支持，并尽快实施遏制措施</a:t>
            </a:r>
            <a:endParaRPr lang="en-US" altLang="en-US" sz="1600" dirty="0">
              <a:latin typeface="宋体" panose="02010600030101010101" pitchFamily="2" charset="-122"/>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8"/>
          <p:cNvSpPr>
            <a:spLocks noGrp="1" noChangeArrowheads="1"/>
          </p:cNvSpPr>
          <p:nvPr>
            <p:ph type="title"/>
            <p:custDataLst>
              <p:tags r:id="rId1"/>
            </p:custDataLst>
          </p:nvPr>
        </p:nvSpPr>
        <p:spPr>
          <a:xfrm>
            <a:off x="539750" y="360363"/>
            <a:ext cx="8067675" cy="885825"/>
          </a:xfrm>
        </p:spPr>
        <p:txBody>
          <a:bodyPr/>
          <a:lstStyle/>
          <a:p>
            <a:pPr>
              <a:defRPr/>
            </a:pPr>
            <a:r>
              <a:rPr lang="en-US" altLang="zh-CN" dirty="0">
                <a:latin typeface="+mn-lt"/>
                <a:ea typeface="宋体" panose="02010600030101010101" pitchFamily="2" charset="-122"/>
              </a:rPr>
              <a:t>D3 </a:t>
            </a:r>
            <a:r>
              <a:rPr lang="en-US" altLang="zh-CN" sz="2500" dirty="0">
                <a:latin typeface="+mn-lt"/>
                <a:ea typeface="宋体" panose="02010600030101010101" pitchFamily="2" charset="-122"/>
              </a:rPr>
              <a:t>—</a:t>
            </a:r>
            <a:r>
              <a:rPr lang="en-US" altLang="zh-CN" dirty="0">
                <a:latin typeface="+mn-lt"/>
                <a:ea typeface="宋体" panose="02010600030101010101" pitchFamily="2" charset="-122"/>
              </a:rPr>
              <a:t> Containment Actions</a:t>
            </a:r>
            <a:br>
              <a:rPr lang="en-US" altLang="zh-CN" dirty="0">
                <a:latin typeface="+mn-lt"/>
                <a:ea typeface="宋体" panose="02010600030101010101" pitchFamily="2" charset="-122"/>
              </a:rPr>
            </a:br>
            <a:r>
              <a:rPr lang="en-US" altLang="zh-CN" dirty="0">
                <a:ea typeface="宋体" panose="02010600030101010101" pitchFamily="2" charset="-122"/>
              </a:rPr>
              <a:t>D3</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遏制措施</a:t>
            </a:r>
            <a:endParaRPr lang="en-US" altLang="zh-CN" dirty="0">
              <a:latin typeface="+mn-lt"/>
              <a:ea typeface="宋体" panose="02010600030101010101" pitchFamily="2" charset="-122"/>
            </a:endParaRPr>
          </a:p>
        </p:txBody>
      </p:sp>
      <p:grpSp>
        <p:nvGrpSpPr>
          <p:cNvPr id="2" name="Group 1">
            <a:extLst>
              <a:ext uri="{FF2B5EF4-FFF2-40B4-BE49-F238E27FC236}">
                <a16:creationId xmlns:a16="http://schemas.microsoft.com/office/drawing/2014/main" id="{78BC8BFC-264C-4CA8-AAF1-A3930221AF53}"/>
              </a:ext>
            </a:extLst>
          </p:cNvPr>
          <p:cNvGrpSpPr/>
          <p:nvPr/>
        </p:nvGrpSpPr>
        <p:grpSpPr>
          <a:xfrm>
            <a:off x="1039812" y="1396748"/>
            <a:ext cx="7067550" cy="1438275"/>
            <a:chOff x="708025" y="2066925"/>
            <a:chExt cx="7067550" cy="1438275"/>
          </a:xfrm>
        </p:grpSpPr>
        <p:pic>
          <p:nvPicPr>
            <p:cNvPr id="337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025" y="2066925"/>
              <a:ext cx="70675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p:nvPr/>
          </p:nvSpPr>
          <p:spPr>
            <a:xfrm>
              <a:off x="1524000" y="28130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27" name="Oval 26"/>
            <p:cNvSpPr/>
            <p:nvPr/>
          </p:nvSpPr>
          <p:spPr>
            <a:xfrm>
              <a:off x="4267200" y="28130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28" name="Oval 27"/>
            <p:cNvSpPr/>
            <p:nvPr/>
          </p:nvSpPr>
          <p:spPr>
            <a:xfrm>
              <a:off x="5486400" y="28130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29" name="Oval 28"/>
            <p:cNvSpPr/>
            <p:nvPr/>
          </p:nvSpPr>
          <p:spPr>
            <a:xfrm>
              <a:off x="6400800" y="281940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sp>
          <p:nvSpPr>
            <p:cNvPr id="30" name="Oval 29"/>
            <p:cNvSpPr/>
            <p:nvPr/>
          </p:nvSpPr>
          <p:spPr>
            <a:xfrm>
              <a:off x="7239000" y="28130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5</a:t>
              </a:r>
            </a:p>
          </p:txBody>
        </p:sp>
      </p:grpSp>
      <p:grpSp>
        <p:nvGrpSpPr>
          <p:cNvPr id="4" name="Group 3">
            <a:extLst>
              <a:ext uri="{FF2B5EF4-FFF2-40B4-BE49-F238E27FC236}">
                <a16:creationId xmlns:a16="http://schemas.microsoft.com/office/drawing/2014/main" id="{B3887FF3-D198-4626-8BE7-3FBDDE954653}"/>
              </a:ext>
            </a:extLst>
          </p:cNvPr>
          <p:cNvGrpSpPr/>
          <p:nvPr/>
        </p:nvGrpSpPr>
        <p:grpSpPr>
          <a:xfrm>
            <a:off x="792157" y="2819400"/>
            <a:ext cx="7841381" cy="3585648"/>
            <a:chOff x="381000" y="3381005"/>
            <a:chExt cx="7841381" cy="3585648"/>
          </a:xfrm>
        </p:grpSpPr>
        <p:sp>
          <p:nvSpPr>
            <p:cNvPr id="33798" name="TextBox 15"/>
            <p:cNvSpPr txBox="1">
              <a:spLocks noChangeArrowheads="1"/>
            </p:cNvSpPr>
            <p:nvPr/>
          </p:nvSpPr>
          <p:spPr bwMode="auto">
            <a:xfrm>
              <a:off x="708025" y="3381005"/>
              <a:ext cx="726281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In order to ensure Hella restart production, supplier need carry out effective urgent action, e.g. sorting, rework, stock exchange.</a:t>
              </a:r>
            </a:p>
            <a:p>
              <a:r>
                <a:rPr lang="zh-CN" altLang="en-US" sz="1600" dirty="0"/>
                <a:t>为了确保</a:t>
              </a:r>
              <a:r>
                <a:rPr lang="en-US" altLang="zh-CN" sz="1600" dirty="0"/>
                <a:t>Hella</a:t>
              </a:r>
              <a:r>
                <a:rPr lang="zh-CN" altLang="en-US" sz="1600" dirty="0"/>
                <a:t>重新生产，供应商需要执行有效的紧急措施，如：分拣，返工，换货等</a:t>
              </a:r>
              <a:endParaRPr lang="en-US" altLang="zh-CN" sz="1600" dirty="0"/>
            </a:p>
            <a:p>
              <a:endParaRPr lang="en-US" altLang="en-US" sz="1600" dirty="0"/>
            </a:p>
          </p:txBody>
        </p:sp>
        <p:sp>
          <p:nvSpPr>
            <p:cNvPr id="33799" name="TextBox 16"/>
            <p:cNvSpPr txBox="1">
              <a:spLocks noChangeArrowheads="1"/>
            </p:cNvSpPr>
            <p:nvPr/>
          </p:nvSpPr>
          <p:spPr bwMode="auto">
            <a:xfrm>
              <a:off x="708025" y="4332698"/>
              <a:ext cx="71040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Supplier action date instead of week.</a:t>
              </a:r>
            </a:p>
            <a:p>
              <a:r>
                <a:rPr lang="zh-CN" altLang="en-US" sz="1600" dirty="0"/>
                <a:t>供应商的行动细化到日而不是周。</a:t>
              </a:r>
              <a:endParaRPr lang="en-US" altLang="en-US" sz="1600" dirty="0"/>
            </a:p>
          </p:txBody>
        </p:sp>
        <p:sp>
          <p:nvSpPr>
            <p:cNvPr id="33800" name="TextBox 17"/>
            <p:cNvSpPr txBox="1">
              <a:spLocks noChangeArrowheads="1"/>
            </p:cNvSpPr>
            <p:nvPr/>
          </p:nvSpPr>
          <p:spPr bwMode="auto">
            <a:xfrm>
              <a:off x="726281" y="4792399"/>
              <a:ext cx="70675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Person who is responsible for containment action.</a:t>
              </a:r>
            </a:p>
            <a:p>
              <a:r>
                <a:rPr lang="zh-CN" altLang="en-US" sz="1600" dirty="0"/>
                <a:t>遏制行动的负责人。</a:t>
              </a:r>
              <a:endParaRPr lang="en-US" altLang="en-US" sz="1600" dirty="0"/>
            </a:p>
          </p:txBody>
        </p:sp>
        <p:sp>
          <p:nvSpPr>
            <p:cNvPr id="33801" name="TextBox 29"/>
            <p:cNvSpPr txBox="1">
              <a:spLocks noChangeArrowheads="1"/>
            </p:cNvSpPr>
            <p:nvPr/>
          </p:nvSpPr>
          <p:spPr bwMode="auto">
            <a:xfrm>
              <a:off x="708025" y="5675955"/>
              <a:ext cx="71040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Supplier shall fill in real effectiveness from Hella feedback.</a:t>
              </a:r>
            </a:p>
            <a:p>
              <a:r>
                <a:rPr lang="zh-CN" altLang="en-US" sz="1600" dirty="0"/>
                <a:t>供应商务必基于</a:t>
              </a:r>
              <a:r>
                <a:rPr lang="en-US" altLang="zh-CN" sz="1600" dirty="0"/>
                <a:t>Hella</a:t>
              </a:r>
              <a:r>
                <a:rPr lang="zh-CN" altLang="en-US" sz="1600" dirty="0"/>
                <a:t>的反馈来填写真实的有效性。</a:t>
              </a:r>
              <a:endParaRPr lang="en-US" altLang="en-US" sz="1600" dirty="0"/>
            </a:p>
          </p:txBody>
        </p:sp>
        <p:sp>
          <p:nvSpPr>
            <p:cNvPr id="33802" name="TextBox 32"/>
            <p:cNvSpPr txBox="1">
              <a:spLocks noChangeArrowheads="1"/>
            </p:cNvSpPr>
            <p:nvPr/>
          </p:nvSpPr>
          <p:spPr bwMode="auto">
            <a:xfrm>
              <a:off x="726281" y="5221975"/>
              <a:ext cx="71040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Additional comments.</a:t>
              </a:r>
            </a:p>
            <a:p>
              <a:r>
                <a:rPr lang="zh-CN" altLang="en-US" sz="1600" dirty="0"/>
                <a:t>备注</a:t>
              </a:r>
              <a:endParaRPr lang="en-US" altLang="en-US" sz="1600" dirty="0"/>
            </a:p>
          </p:txBody>
        </p:sp>
        <p:sp>
          <p:nvSpPr>
            <p:cNvPr id="35" name="Oval 34"/>
            <p:cNvSpPr/>
            <p:nvPr/>
          </p:nvSpPr>
          <p:spPr>
            <a:xfrm>
              <a:off x="381000" y="345720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36" name="Oval 35"/>
            <p:cNvSpPr/>
            <p:nvPr/>
          </p:nvSpPr>
          <p:spPr>
            <a:xfrm>
              <a:off x="403225" y="4394777"/>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37" name="Oval 36"/>
            <p:cNvSpPr/>
            <p:nvPr/>
          </p:nvSpPr>
          <p:spPr>
            <a:xfrm>
              <a:off x="381000" y="484321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38" name="Oval 37"/>
            <p:cNvSpPr/>
            <p:nvPr/>
          </p:nvSpPr>
          <p:spPr>
            <a:xfrm>
              <a:off x="381000" y="5232652"/>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sp>
          <p:nvSpPr>
            <p:cNvPr id="39" name="Oval 38"/>
            <p:cNvSpPr/>
            <p:nvPr/>
          </p:nvSpPr>
          <p:spPr>
            <a:xfrm>
              <a:off x="395635" y="5764409"/>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5</a:t>
              </a:r>
            </a:p>
          </p:txBody>
        </p:sp>
        <p:sp>
          <p:nvSpPr>
            <p:cNvPr id="40" name="Rectangle 39"/>
            <p:cNvSpPr/>
            <p:nvPr/>
          </p:nvSpPr>
          <p:spPr>
            <a:xfrm>
              <a:off x="517525" y="6135656"/>
              <a:ext cx="7704856" cy="830997"/>
            </a:xfrm>
            <a:prstGeom prst="rect">
              <a:avLst/>
            </a:prstGeom>
            <a:solidFill>
              <a:schemeClr val="bg1"/>
            </a:solidFill>
          </p:spPr>
          <p:txBody>
            <a:bodyPr>
              <a:spAutoFit/>
            </a:bodyPr>
            <a:lstStyle/>
            <a:p>
              <a:pPr>
                <a:defRPr/>
              </a:pPr>
              <a:r>
                <a:rPr lang="en-US" altLang="zh-CN"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宋体" charset="-122"/>
                </a:rPr>
                <a:t>Containment action shall include ‘how to process affected stock’ and ‘how to ensure good parts to Hella’.</a:t>
              </a:r>
            </a:p>
            <a:p>
              <a:pPr>
                <a:defRPr/>
              </a:pPr>
              <a:r>
                <a:rPr lang="zh-CN" alt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宋体" charset="-122"/>
                </a:rPr>
                <a:t>遏制行动必须包含如何处理受影响的库存及如何确保良品进入</a:t>
              </a:r>
              <a:r>
                <a:rPr lang="en-US" altLang="zh-CN"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宋体" charset="-122"/>
                </a:rPr>
                <a:t>Hella</a:t>
              </a:r>
              <a:r>
                <a:rPr lang="zh-CN" alt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宋体" charset="-122"/>
                </a:rPr>
                <a:t>。</a:t>
              </a:r>
              <a:endParaRPr lang="en-US" altLang="zh-CN"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宋体" charset="-122"/>
              </a:endParaRPr>
            </a:p>
          </p:txBody>
        </p:sp>
      </p:grpSp>
      <p:sp>
        <p:nvSpPr>
          <p:cNvPr id="23" name="Slide Number Placeholder 4">
            <a:extLst>
              <a:ext uri="{FF2B5EF4-FFF2-40B4-BE49-F238E27FC236}">
                <a16:creationId xmlns:a16="http://schemas.microsoft.com/office/drawing/2014/main" id="{4F88F41F-314A-4136-B090-D0C702C1D784}"/>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18</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8"/>
          <p:cNvSpPr>
            <a:spLocks noGrp="1" noChangeArrowheads="1"/>
          </p:cNvSpPr>
          <p:nvPr>
            <p:ph type="title"/>
            <p:custDataLst>
              <p:tags r:id="rId1"/>
            </p:custDataLst>
          </p:nvPr>
        </p:nvSpPr>
        <p:spPr>
          <a:xfrm>
            <a:off x="539750" y="360363"/>
            <a:ext cx="8067675" cy="885825"/>
          </a:xfrm>
        </p:spPr>
        <p:txBody>
          <a:bodyPr/>
          <a:lstStyle/>
          <a:p>
            <a:pPr>
              <a:defRPr/>
            </a:pPr>
            <a:r>
              <a:rPr lang="en-US" altLang="zh-CN" dirty="0">
                <a:latin typeface="+mn-lt"/>
                <a:ea typeface="宋体" panose="02010600030101010101" pitchFamily="2" charset="-122"/>
              </a:rPr>
              <a:t>D3 </a:t>
            </a:r>
            <a:r>
              <a:rPr lang="en-US" altLang="zh-CN" sz="2500" dirty="0">
                <a:latin typeface="+mn-lt"/>
                <a:ea typeface="宋体" panose="02010600030101010101" pitchFamily="2" charset="-122"/>
              </a:rPr>
              <a:t>—</a:t>
            </a:r>
            <a:r>
              <a:rPr lang="en-US" altLang="zh-CN" dirty="0">
                <a:latin typeface="+mn-lt"/>
                <a:ea typeface="宋体" panose="02010600030101010101" pitchFamily="2" charset="-122"/>
              </a:rPr>
              <a:t> Containment Actions</a:t>
            </a:r>
            <a:br>
              <a:rPr lang="en-US" altLang="zh-CN" dirty="0">
                <a:latin typeface="+mn-lt"/>
                <a:ea typeface="宋体" panose="02010600030101010101" pitchFamily="2" charset="-122"/>
              </a:rPr>
            </a:br>
            <a:r>
              <a:rPr lang="en-US" altLang="zh-CN" dirty="0">
                <a:ea typeface="宋体" panose="02010600030101010101" pitchFamily="2" charset="-122"/>
              </a:rPr>
              <a:t>D3</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遏制措施</a:t>
            </a:r>
            <a:endParaRPr lang="en-US" altLang="zh-CN" dirty="0">
              <a:latin typeface="+mn-lt"/>
              <a:ea typeface="宋体" panose="02010600030101010101" pitchFamily="2" charset="-122"/>
            </a:endParaRPr>
          </a:p>
        </p:txBody>
      </p:sp>
      <p:sp>
        <p:nvSpPr>
          <p:cNvPr id="34827" name="TextBox 20"/>
          <p:cNvSpPr txBox="1">
            <a:spLocks noChangeArrowheads="1"/>
          </p:cNvSpPr>
          <p:nvPr/>
        </p:nvSpPr>
        <p:spPr bwMode="auto">
          <a:xfrm>
            <a:off x="912813" y="5741912"/>
            <a:ext cx="8362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zh-CN" sz="1600" dirty="0">
                <a:ea typeface="宋体" panose="02010600030101010101" pitchFamily="2" charset="-122"/>
              </a:rPr>
              <a:t>First delivery after implementation of containment actions, PS: from supplier side</a:t>
            </a:r>
          </a:p>
          <a:p>
            <a:r>
              <a:rPr lang="zh-CN" altLang="en-US" sz="1600" dirty="0"/>
              <a:t>执行遏制行动后的第一次交货</a:t>
            </a:r>
            <a:r>
              <a:rPr lang="zh-CN" altLang="en-US" sz="1600" dirty="0">
                <a:ea typeface="宋体" panose="02010600030101010101" pitchFamily="2" charset="-122"/>
              </a:rPr>
              <a:t>日期</a:t>
            </a:r>
            <a:endParaRPr lang="en-US" altLang="zh-CN" sz="1600" dirty="0">
              <a:ea typeface="宋体" panose="02010600030101010101" pitchFamily="2" charset="-122"/>
            </a:endParaRPr>
          </a:p>
        </p:txBody>
      </p:sp>
      <p:grpSp>
        <p:nvGrpSpPr>
          <p:cNvPr id="2" name="Group 1">
            <a:extLst>
              <a:ext uri="{FF2B5EF4-FFF2-40B4-BE49-F238E27FC236}">
                <a16:creationId xmlns:a16="http://schemas.microsoft.com/office/drawing/2014/main" id="{91A2C743-7924-4C1A-9564-A0E059039F69}"/>
              </a:ext>
            </a:extLst>
          </p:cNvPr>
          <p:cNvGrpSpPr/>
          <p:nvPr/>
        </p:nvGrpSpPr>
        <p:grpSpPr>
          <a:xfrm>
            <a:off x="797963" y="1420019"/>
            <a:ext cx="7094362" cy="2667000"/>
            <a:chOff x="704850" y="2133600"/>
            <a:chExt cx="7094362" cy="2667000"/>
          </a:xfrm>
        </p:grpSpPr>
        <p:pic>
          <p:nvPicPr>
            <p:cNvPr id="348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 y="2133600"/>
              <a:ext cx="70770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1254481" y="3292057"/>
              <a:ext cx="6544731" cy="400110"/>
            </a:xfrm>
            <a:prstGeom prst="rect">
              <a:avLst/>
            </a:prstGeom>
            <a:noFill/>
          </p:spPr>
          <p:txBody>
            <a:bodyPr>
              <a:spAutoFit/>
            </a:bodyPr>
            <a:lstStyle/>
            <a:p>
              <a:pPr>
                <a:defRPr/>
              </a:pPr>
              <a:r>
                <a:rPr lang="en-US" altLang="zh-CN"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宋体" charset="-122"/>
                </a:rPr>
                <a:t>Must update sorting result after sorting action</a:t>
              </a:r>
            </a:p>
          </p:txBody>
        </p:sp>
        <p:sp>
          <p:nvSpPr>
            <p:cNvPr id="28" name="Oval 27"/>
            <p:cNvSpPr/>
            <p:nvPr/>
          </p:nvSpPr>
          <p:spPr bwMode="auto">
            <a:xfrm>
              <a:off x="2667000" y="245586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29" name="Oval 28"/>
            <p:cNvSpPr/>
            <p:nvPr/>
          </p:nvSpPr>
          <p:spPr bwMode="auto">
            <a:xfrm>
              <a:off x="4802188" y="243840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30" name="Oval 29"/>
            <p:cNvSpPr/>
            <p:nvPr/>
          </p:nvSpPr>
          <p:spPr bwMode="auto">
            <a:xfrm>
              <a:off x="6316663" y="243046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32" name="Oval 31"/>
            <p:cNvSpPr/>
            <p:nvPr/>
          </p:nvSpPr>
          <p:spPr bwMode="auto">
            <a:xfrm>
              <a:off x="1852613" y="397986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5</a:t>
              </a:r>
            </a:p>
          </p:txBody>
        </p:sp>
        <p:sp>
          <p:nvSpPr>
            <p:cNvPr id="33" name="Oval 32"/>
            <p:cNvSpPr/>
            <p:nvPr/>
          </p:nvSpPr>
          <p:spPr>
            <a:xfrm>
              <a:off x="7383463" y="245586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sp>
          <p:nvSpPr>
            <p:cNvPr id="34" name="Oval 33"/>
            <p:cNvSpPr/>
            <p:nvPr/>
          </p:nvSpPr>
          <p:spPr>
            <a:xfrm>
              <a:off x="3625850" y="45275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6</a:t>
              </a:r>
            </a:p>
          </p:txBody>
        </p:sp>
        <p:sp>
          <p:nvSpPr>
            <p:cNvPr id="35" name="Oval 34"/>
            <p:cNvSpPr/>
            <p:nvPr/>
          </p:nvSpPr>
          <p:spPr>
            <a:xfrm>
              <a:off x="6211888" y="429577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7</a:t>
              </a:r>
            </a:p>
          </p:txBody>
        </p:sp>
      </p:grpSp>
      <p:grpSp>
        <p:nvGrpSpPr>
          <p:cNvPr id="3" name="Group 2">
            <a:extLst>
              <a:ext uri="{FF2B5EF4-FFF2-40B4-BE49-F238E27FC236}">
                <a16:creationId xmlns:a16="http://schemas.microsoft.com/office/drawing/2014/main" id="{4123369E-924E-4E5D-82DF-8E4617ECC1E8}"/>
              </a:ext>
            </a:extLst>
          </p:cNvPr>
          <p:cNvGrpSpPr/>
          <p:nvPr/>
        </p:nvGrpSpPr>
        <p:grpSpPr>
          <a:xfrm>
            <a:off x="530225" y="4272239"/>
            <a:ext cx="8077200" cy="1729184"/>
            <a:chOff x="381000" y="4900613"/>
            <a:chExt cx="8077200" cy="1729184"/>
          </a:xfrm>
        </p:grpSpPr>
        <p:sp>
          <p:nvSpPr>
            <p:cNvPr id="34822" name="TextBox 15"/>
            <p:cNvSpPr txBox="1">
              <a:spLocks noChangeArrowheads="1"/>
            </p:cNvSpPr>
            <p:nvPr/>
          </p:nvSpPr>
          <p:spPr bwMode="auto">
            <a:xfrm>
              <a:off x="788988" y="4975225"/>
              <a:ext cx="25860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Location of supplier sorting</a:t>
              </a:r>
            </a:p>
            <a:p>
              <a:r>
                <a:rPr lang="zh-CN" altLang="en-US" sz="1600" dirty="0"/>
                <a:t>分拣地点</a:t>
              </a:r>
              <a:endParaRPr lang="en-US" altLang="en-US" sz="1600" dirty="0"/>
            </a:p>
          </p:txBody>
        </p:sp>
        <p:sp>
          <p:nvSpPr>
            <p:cNvPr id="34823" name="TextBox 16"/>
            <p:cNvSpPr txBox="1">
              <a:spLocks noChangeArrowheads="1"/>
            </p:cNvSpPr>
            <p:nvPr/>
          </p:nvSpPr>
          <p:spPr bwMode="auto">
            <a:xfrm>
              <a:off x="4059238" y="4906963"/>
              <a:ext cx="1333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Total sorting quantity</a:t>
              </a:r>
            </a:p>
            <a:p>
              <a:r>
                <a:rPr lang="zh-CN" altLang="en-US" sz="1600" dirty="0"/>
                <a:t>总分拣数量</a:t>
              </a:r>
              <a:endParaRPr lang="en-US" altLang="en-US" sz="1600" dirty="0"/>
            </a:p>
          </p:txBody>
        </p:sp>
        <p:sp>
          <p:nvSpPr>
            <p:cNvPr id="34824" name="TextBox 17"/>
            <p:cNvSpPr txBox="1">
              <a:spLocks noChangeArrowheads="1"/>
            </p:cNvSpPr>
            <p:nvPr/>
          </p:nvSpPr>
          <p:spPr bwMode="auto">
            <a:xfrm>
              <a:off x="5568950" y="4933950"/>
              <a:ext cx="12096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Total defects quantity</a:t>
              </a:r>
            </a:p>
            <a:p>
              <a:r>
                <a:rPr lang="zh-CN" altLang="en-US" sz="1600" dirty="0"/>
                <a:t>总不良数量</a:t>
              </a:r>
              <a:endParaRPr lang="en-US" altLang="en-US" sz="1600" dirty="0"/>
            </a:p>
          </p:txBody>
        </p:sp>
        <p:sp>
          <p:nvSpPr>
            <p:cNvPr id="34825" name="TextBox 18"/>
            <p:cNvSpPr txBox="1">
              <a:spLocks noChangeArrowheads="1"/>
            </p:cNvSpPr>
            <p:nvPr/>
          </p:nvSpPr>
          <p:spPr bwMode="auto">
            <a:xfrm>
              <a:off x="7200900" y="4900613"/>
              <a:ext cx="12573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Total defects PPM</a:t>
              </a:r>
            </a:p>
            <a:p>
              <a:r>
                <a:rPr lang="zh-CN" altLang="en-US" sz="1600" dirty="0"/>
                <a:t>不良</a:t>
              </a:r>
              <a:r>
                <a:rPr lang="en-US" altLang="zh-CN" sz="1600" dirty="0"/>
                <a:t>PPM</a:t>
              </a:r>
              <a:endParaRPr lang="en-US" altLang="en-US" sz="1600" dirty="0"/>
            </a:p>
          </p:txBody>
        </p:sp>
        <p:sp>
          <p:nvSpPr>
            <p:cNvPr id="34826" name="TextBox 19"/>
            <p:cNvSpPr txBox="1">
              <a:spLocks noChangeArrowheads="1"/>
            </p:cNvSpPr>
            <p:nvPr/>
          </p:nvSpPr>
          <p:spPr bwMode="auto">
            <a:xfrm>
              <a:off x="766410" y="5926720"/>
              <a:ext cx="66976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Mark/label of this delivery for better tracking</a:t>
              </a:r>
            </a:p>
            <a:p>
              <a:r>
                <a:rPr lang="zh-CN" altLang="en-US" sz="1600" dirty="0"/>
                <a:t>执行遏制行动后的标示以便更好的跟踪</a:t>
              </a:r>
              <a:endParaRPr lang="en-US" altLang="en-US" sz="1600" dirty="0"/>
            </a:p>
          </p:txBody>
        </p:sp>
        <p:sp>
          <p:nvSpPr>
            <p:cNvPr id="34828" name="TextBox 24"/>
            <p:cNvSpPr txBox="1">
              <a:spLocks noChangeArrowheads="1"/>
            </p:cNvSpPr>
            <p:nvPr/>
          </p:nvSpPr>
          <p:spPr bwMode="auto">
            <a:xfrm>
              <a:off x="763588" y="5497513"/>
              <a:ext cx="59420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Don’t forget to summarize this</a:t>
              </a:r>
            </a:p>
            <a:p>
              <a:r>
                <a:rPr lang="zh-CN" altLang="en-US" sz="1600" dirty="0"/>
                <a:t>汇总</a:t>
              </a:r>
              <a:endParaRPr lang="en-US" altLang="en-US" sz="1600" dirty="0"/>
            </a:p>
          </p:txBody>
        </p:sp>
        <p:sp>
          <p:nvSpPr>
            <p:cNvPr id="36" name="Oval 35"/>
            <p:cNvSpPr/>
            <p:nvPr/>
          </p:nvSpPr>
          <p:spPr bwMode="auto">
            <a:xfrm>
              <a:off x="395288" y="498951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37" name="Oval 36"/>
            <p:cNvSpPr/>
            <p:nvPr/>
          </p:nvSpPr>
          <p:spPr bwMode="auto">
            <a:xfrm>
              <a:off x="3810000" y="495617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38" name="Oval 37"/>
            <p:cNvSpPr/>
            <p:nvPr/>
          </p:nvSpPr>
          <p:spPr bwMode="auto">
            <a:xfrm>
              <a:off x="5340350" y="499268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39" name="Oval 38"/>
            <p:cNvSpPr/>
            <p:nvPr/>
          </p:nvSpPr>
          <p:spPr>
            <a:xfrm>
              <a:off x="6972300" y="49339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sp>
          <p:nvSpPr>
            <p:cNvPr id="40" name="Oval 39"/>
            <p:cNvSpPr/>
            <p:nvPr/>
          </p:nvSpPr>
          <p:spPr bwMode="auto">
            <a:xfrm>
              <a:off x="381000" y="5531327"/>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5</a:t>
              </a:r>
            </a:p>
          </p:txBody>
        </p:sp>
        <p:sp>
          <p:nvSpPr>
            <p:cNvPr id="41" name="Oval 40"/>
            <p:cNvSpPr/>
            <p:nvPr/>
          </p:nvSpPr>
          <p:spPr>
            <a:xfrm>
              <a:off x="381000" y="5953781"/>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6</a:t>
              </a:r>
            </a:p>
          </p:txBody>
        </p:sp>
        <p:sp>
          <p:nvSpPr>
            <p:cNvPr id="42" name="Oval 41"/>
            <p:cNvSpPr/>
            <p:nvPr/>
          </p:nvSpPr>
          <p:spPr>
            <a:xfrm>
              <a:off x="381000" y="6401197"/>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7</a:t>
              </a:r>
            </a:p>
          </p:txBody>
        </p:sp>
      </p:grpSp>
      <p:sp>
        <p:nvSpPr>
          <p:cNvPr id="31" name="Slide Number Placeholder 4">
            <a:extLst>
              <a:ext uri="{FF2B5EF4-FFF2-40B4-BE49-F238E27FC236}">
                <a16:creationId xmlns:a16="http://schemas.microsoft.com/office/drawing/2014/main" id="{E26CE2C0-2485-42F3-9071-AB8CC942826E}"/>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19</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539552" y="1538406"/>
            <a:ext cx="3240360" cy="4770914"/>
          </a:xfrm>
          <a:prstGeom prst="roundRect">
            <a:avLst>
              <a:gd name="adj" fmla="val 2162"/>
            </a:avLst>
          </a:prstGeom>
          <a:gradFill flip="none" rotWithShape="1">
            <a:gsLst>
              <a:gs pos="0">
                <a:schemeClr val="accent2">
                  <a:lumMod val="40000"/>
                  <a:lumOff val="60000"/>
                </a:schemeClr>
              </a:gs>
              <a:gs pos="10000">
                <a:schemeClr val="accent6"/>
              </a:gs>
              <a:gs pos="100000">
                <a:schemeClr val="bg2"/>
              </a:gs>
            </a:gsLst>
            <a:path path="circle">
              <a:fillToRect l="100000" t="100000"/>
            </a:path>
            <a:tileRect r="-100000" b="-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2">
            <a:extLst>
              <a:ext uri="{FF2B5EF4-FFF2-40B4-BE49-F238E27FC236}">
                <a16:creationId xmlns:a16="http://schemas.microsoft.com/office/drawing/2014/main" id="{214E2318-2380-4172-8BA9-3D3EF8B5867A}"/>
              </a:ext>
            </a:extLst>
          </p:cNvPr>
          <p:cNvSpPr txBox="1">
            <a:spLocks/>
          </p:cNvSpPr>
          <p:nvPr/>
        </p:nvSpPr>
        <p:spPr>
          <a:xfrm>
            <a:off x="3779838" y="6562725"/>
            <a:ext cx="4359275" cy="2952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1000" dirty="0"/>
              <a:t>8D Training suppliers | Keppmann | HCC-PU-QME - Lippstadt, Nov 2017</a:t>
            </a:r>
          </a:p>
        </p:txBody>
      </p:sp>
      <p:sp>
        <p:nvSpPr>
          <p:cNvPr id="5" name="Rectangle 4">
            <a:extLst>
              <a:ext uri="{FF2B5EF4-FFF2-40B4-BE49-F238E27FC236}">
                <a16:creationId xmlns:a16="http://schemas.microsoft.com/office/drawing/2014/main" id="{02BB3392-D6AD-42E3-9A63-674AF7C9BE57}"/>
              </a:ext>
            </a:extLst>
          </p:cNvPr>
          <p:cNvSpPr/>
          <p:nvPr/>
        </p:nvSpPr>
        <p:spPr>
          <a:xfrm>
            <a:off x="4191000" y="2438400"/>
            <a:ext cx="4800600" cy="3276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Wingdings" panose="05000000000000000000" pitchFamily="2" charset="2"/>
              <a:buChar char="Ø"/>
              <a:defRPr/>
            </a:pPr>
            <a:r>
              <a:rPr lang="en-US" b="1" dirty="0">
                <a:solidFill>
                  <a:schemeClr val="tx2">
                    <a:lumMod val="50000"/>
                  </a:schemeClr>
                </a:solidFill>
              </a:rPr>
              <a:t>Motivation to make the 8D report</a:t>
            </a:r>
          </a:p>
          <a:p>
            <a:pPr>
              <a:defRPr/>
            </a:pPr>
            <a:r>
              <a:rPr lang="en-US" b="1" dirty="0">
                <a:solidFill>
                  <a:schemeClr val="tx2">
                    <a:lumMod val="50000"/>
                  </a:schemeClr>
                </a:solidFill>
              </a:rPr>
              <a:t>      </a:t>
            </a:r>
            <a:r>
              <a:rPr lang="zh-CN" altLang="en-US" b="1" dirty="0">
                <a:solidFill>
                  <a:schemeClr val="tx2">
                    <a:lumMod val="50000"/>
                  </a:schemeClr>
                </a:solidFill>
              </a:rPr>
              <a:t>编</a:t>
            </a:r>
            <a:r>
              <a:rPr lang="zh-CN" altLang="en-US" b="1" dirty="0">
                <a:solidFill>
                  <a:schemeClr val="tx1"/>
                </a:solidFill>
              </a:rPr>
              <a:t>写</a:t>
            </a:r>
            <a:r>
              <a:rPr lang="en-US" altLang="zh-CN" b="1" dirty="0">
                <a:solidFill>
                  <a:schemeClr val="tx2">
                    <a:lumMod val="50000"/>
                  </a:schemeClr>
                </a:solidFill>
              </a:rPr>
              <a:t>8D</a:t>
            </a:r>
            <a:r>
              <a:rPr lang="zh-CN" altLang="en-US" b="1" dirty="0">
                <a:solidFill>
                  <a:schemeClr val="tx2">
                    <a:lumMod val="50000"/>
                  </a:schemeClr>
                </a:solidFill>
              </a:rPr>
              <a:t>报告的动机</a:t>
            </a:r>
            <a:endParaRPr lang="en-US" b="1" dirty="0">
              <a:solidFill>
                <a:schemeClr val="tx2">
                  <a:lumMod val="50000"/>
                </a:schemeClr>
              </a:solidFill>
            </a:endParaRPr>
          </a:p>
          <a:p>
            <a:pPr>
              <a:defRPr/>
            </a:pPr>
            <a:endParaRPr lang="en-US" b="1" dirty="0">
              <a:solidFill>
                <a:schemeClr val="tx1"/>
              </a:solidFill>
            </a:endParaRPr>
          </a:p>
          <a:p>
            <a:pPr marL="285750" indent="-285750">
              <a:buFont typeface="Wingdings" panose="05000000000000000000" pitchFamily="2" charset="2"/>
              <a:buChar char="Ø"/>
              <a:defRPr/>
            </a:pPr>
            <a:r>
              <a:rPr lang="en-US" b="1" dirty="0">
                <a:solidFill>
                  <a:schemeClr val="accent6">
                    <a:lumMod val="60000"/>
                    <a:lumOff val="40000"/>
                  </a:schemeClr>
                </a:solidFill>
              </a:rPr>
              <a:t>How to fill out Hella 8D report</a:t>
            </a:r>
          </a:p>
          <a:p>
            <a:pPr>
              <a:defRPr/>
            </a:pPr>
            <a:r>
              <a:rPr lang="zh-CN" altLang="en-US" b="1" dirty="0">
                <a:solidFill>
                  <a:schemeClr val="accent6">
                    <a:lumMod val="60000"/>
                    <a:lumOff val="40000"/>
                  </a:schemeClr>
                </a:solidFill>
              </a:rPr>
              <a:t>     如何填写</a:t>
            </a:r>
            <a:r>
              <a:rPr lang="zh-CN" altLang="en-US" b="1" dirty="0">
                <a:solidFill>
                  <a:srgbClr val="CDD2E1"/>
                </a:solidFill>
              </a:rPr>
              <a:t>海拉</a:t>
            </a:r>
            <a:r>
              <a:rPr lang="en-US" altLang="zh-CN" b="1" dirty="0">
                <a:solidFill>
                  <a:schemeClr val="accent6">
                    <a:lumMod val="60000"/>
                    <a:lumOff val="40000"/>
                  </a:schemeClr>
                </a:solidFill>
              </a:rPr>
              <a:t>8D</a:t>
            </a:r>
            <a:r>
              <a:rPr lang="zh-CN" altLang="en-US" b="1" dirty="0">
                <a:solidFill>
                  <a:schemeClr val="accent6">
                    <a:lumMod val="60000"/>
                    <a:lumOff val="40000"/>
                  </a:schemeClr>
                </a:solidFill>
              </a:rPr>
              <a:t>报告</a:t>
            </a:r>
            <a:endParaRPr lang="en-US" b="1" dirty="0">
              <a:solidFill>
                <a:schemeClr val="accent6">
                  <a:lumMod val="60000"/>
                  <a:lumOff val="40000"/>
                </a:schemeClr>
              </a:solidFill>
            </a:endParaRPr>
          </a:p>
          <a:p>
            <a:pPr marL="285750" indent="-285750">
              <a:buFont typeface="Wingdings" panose="05000000000000000000" pitchFamily="2" charset="2"/>
              <a:buChar char="Ø"/>
              <a:defRPr/>
            </a:pPr>
            <a:endParaRPr lang="en-US" b="1" dirty="0">
              <a:solidFill>
                <a:schemeClr val="accent6">
                  <a:lumMod val="60000"/>
                  <a:lumOff val="40000"/>
                </a:schemeClr>
              </a:solidFill>
            </a:endParaRPr>
          </a:p>
          <a:p>
            <a:pPr marL="285750" indent="-285750">
              <a:buFont typeface="Wingdings" panose="05000000000000000000" pitchFamily="2" charset="2"/>
              <a:buChar char="Ø"/>
              <a:defRPr/>
            </a:pPr>
            <a:r>
              <a:rPr lang="en-US" b="1" dirty="0">
                <a:solidFill>
                  <a:schemeClr val="accent6">
                    <a:lumMod val="60000"/>
                    <a:lumOff val="40000"/>
                  </a:schemeClr>
                </a:solidFill>
              </a:rPr>
              <a:t>8D Report Evaluation</a:t>
            </a:r>
          </a:p>
          <a:p>
            <a:pPr>
              <a:defRPr/>
            </a:pPr>
            <a:r>
              <a:rPr lang="zh-CN" altLang="en-US" b="1" dirty="0">
                <a:solidFill>
                  <a:schemeClr val="accent6">
                    <a:lumMod val="60000"/>
                    <a:lumOff val="40000"/>
                  </a:schemeClr>
                </a:solidFill>
              </a:rPr>
              <a:t>     </a:t>
            </a:r>
            <a:r>
              <a:rPr lang="en-US" altLang="zh-CN" b="1" dirty="0">
                <a:solidFill>
                  <a:schemeClr val="accent6">
                    <a:lumMod val="60000"/>
                    <a:lumOff val="40000"/>
                  </a:schemeClr>
                </a:solidFill>
              </a:rPr>
              <a:t>8D</a:t>
            </a:r>
            <a:r>
              <a:rPr lang="zh-CN" altLang="en-US" b="1" dirty="0">
                <a:solidFill>
                  <a:schemeClr val="accent6">
                    <a:lumMod val="60000"/>
                    <a:lumOff val="40000"/>
                  </a:schemeClr>
                </a:solidFill>
              </a:rPr>
              <a:t>报告的评估</a:t>
            </a:r>
            <a:endParaRPr lang="en-US" b="1" dirty="0">
              <a:solidFill>
                <a:schemeClr val="accent6">
                  <a:lumMod val="60000"/>
                  <a:lumOff val="40000"/>
                </a:schemeClr>
              </a:solidFill>
            </a:endParaRPr>
          </a:p>
        </p:txBody>
      </p:sp>
    </p:spTree>
    <p:extLst>
      <p:ext uri="{BB962C8B-B14F-4D97-AF65-F5344CB8AC3E}">
        <p14:creationId xmlns:p14="http://schemas.microsoft.com/office/powerpoint/2010/main" val="686498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8"/>
          <p:cNvSpPr>
            <a:spLocks noGrp="1" noChangeArrowheads="1"/>
          </p:cNvSpPr>
          <p:nvPr>
            <p:ph type="title"/>
            <p:custDataLst>
              <p:tags r:id="rId1"/>
            </p:custDataLst>
          </p:nvPr>
        </p:nvSpPr>
        <p:spPr>
          <a:xfrm>
            <a:off x="539750" y="360363"/>
            <a:ext cx="8067675" cy="885825"/>
          </a:xfrm>
        </p:spPr>
        <p:txBody>
          <a:bodyPr/>
          <a:lstStyle/>
          <a:p>
            <a:pPr>
              <a:defRPr/>
            </a:pPr>
            <a:r>
              <a:rPr lang="en-US" altLang="zh-CN" dirty="0">
                <a:latin typeface="+mn-lt"/>
                <a:ea typeface="宋体" panose="02010600030101010101" pitchFamily="2" charset="-122"/>
              </a:rPr>
              <a:t>D4 </a:t>
            </a:r>
            <a:r>
              <a:rPr lang="en-US" altLang="zh-CN" sz="2500" dirty="0">
                <a:latin typeface="+mn-lt"/>
                <a:ea typeface="宋体" panose="02010600030101010101" pitchFamily="2" charset="-122"/>
              </a:rPr>
              <a:t>—</a:t>
            </a:r>
            <a:r>
              <a:rPr lang="en-US" altLang="zh-CN" dirty="0">
                <a:latin typeface="+mn-lt"/>
                <a:ea typeface="宋体" panose="02010600030101010101" pitchFamily="2" charset="-122"/>
              </a:rPr>
              <a:t> Root Cause Analysis</a:t>
            </a:r>
            <a:br>
              <a:rPr lang="en-US" altLang="zh-CN" dirty="0">
                <a:latin typeface="+mn-lt"/>
                <a:ea typeface="宋体" panose="02010600030101010101" pitchFamily="2" charset="-122"/>
              </a:rPr>
            </a:br>
            <a:r>
              <a:rPr lang="en-US" altLang="zh-CN" dirty="0">
                <a:ea typeface="宋体" panose="02010600030101010101" pitchFamily="2" charset="-122"/>
              </a:rPr>
              <a:t>D4</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根本原因分析</a:t>
            </a:r>
            <a:endParaRPr lang="en-US" altLang="zh-CN" dirty="0">
              <a:latin typeface="+mn-lt"/>
              <a:ea typeface="宋体" panose="02010600030101010101" pitchFamily="2" charset="-122"/>
            </a:endParaRPr>
          </a:p>
        </p:txBody>
      </p:sp>
      <p:grpSp>
        <p:nvGrpSpPr>
          <p:cNvPr id="35843" name="Group 10"/>
          <p:cNvGrpSpPr>
            <a:grpSpLocks/>
          </p:cNvGrpSpPr>
          <p:nvPr/>
        </p:nvGrpSpPr>
        <p:grpSpPr bwMode="auto">
          <a:xfrm>
            <a:off x="1466850" y="1568450"/>
            <a:ext cx="6118225" cy="323850"/>
            <a:chOff x="480" y="624"/>
            <a:chExt cx="4464" cy="240"/>
          </a:xfrm>
        </p:grpSpPr>
        <p:sp>
          <p:nvSpPr>
            <p:cNvPr id="19465" name="AutoShape 11"/>
            <p:cNvSpPr>
              <a:spLocks noChangeArrowheads="1"/>
            </p:cNvSpPr>
            <p:nvPr>
              <p:custDataLst>
                <p:tags r:id="rId6"/>
              </p:custDataLst>
            </p:nvPr>
          </p:nvSpPr>
          <p:spPr bwMode="auto">
            <a:xfrm>
              <a:off x="48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1</a:t>
              </a:r>
            </a:p>
          </p:txBody>
        </p:sp>
        <p:sp>
          <p:nvSpPr>
            <p:cNvPr id="19466" name="AutoShape 12"/>
            <p:cNvSpPr>
              <a:spLocks noChangeArrowheads="1"/>
            </p:cNvSpPr>
            <p:nvPr>
              <p:custDataLst>
                <p:tags r:id="rId7"/>
              </p:custDataLst>
            </p:nvPr>
          </p:nvSpPr>
          <p:spPr bwMode="auto">
            <a:xfrm>
              <a:off x="960" y="624"/>
              <a:ext cx="578"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2</a:t>
              </a:r>
            </a:p>
          </p:txBody>
        </p:sp>
        <p:sp>
          <p:nvSpPr>
            <p:cNvPr id="19467" name="AutoShape 13"/>
            <p:cNvSpPr>
              <a:spLocks noChangeArrowheads="1"/>
            </p:cNvSpPr>
            <p:nvPr>
              <p:custDataLst>
                <p:tags r:id="rId8"/>
              </p:custDataLst>
            </p:nvPr>
          </p:nvSpPr>
          <p:spPr bwMode="auto">
            <a:xfrm>
              <a:off x="144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3</a:t>
              </a:r>
            </a:p>
          </p:txBody>
        </p:sp>
        <p:sp>
          <p:nvSpPr>
            <p:cNvPr id="19468" name="AutoShape 14"/>
            <p:cNvSpPr>
              <a:spLocks noChangeArrowheads="1"/>
            </p:cNvSpPr>
            <p:nvPr>
              <p:custDataLst>
                <p:tags r:id="rId9"/>
              </p:custDataLst>
            </p:nvPr>
          </p:nvSpPr>
          <p:spPr bwMode="auto">
            <a:xfrm>
              <a:off x="2927" y="624"/>
              <a:ext cx="577"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5</a:t>
              </a:r>
            </a:p>
          </p:txBody>
        </p:sp>
        <p:sp>
          <p:nvSpPr>
            <p:cNvPr id="19469" name="AutoShape 15"/>
            <p:cNvSpPr>
              <a:spLocks noChangeArrowheads="1"/>
            </p:cNvSpPr>
            <p:nvPr>
              <p:custDataLst>
                <p:tags r:id="rId10"/>
              </p:custDataLst>
            </p:nvPr>
          </p:nvSpPr>
          <p:spPr bwMode="auto">
            <a:xfrm>
              <a:off x="3408"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6</a:t>
              </a:r>
            </a:p>
          </p:txBody>
        </p:sp>
        <p:sp>
          <p:nvSpPr>
            <p:cNvPr id="19470" name="AutoShape 16"/>
            <p:cNvSpPr>
              <a:spLocks noChangeArrowheads="1"/>
            </p:cNvSpPr>
            <p:nvPr>
              <p:custDataLst>
                <p:tags r:id="rId11"/>
              </p:custDataLst>
            </p:nvPr>
          </p:nvSpPr>
          <p:spPr bwMode="auto">
            <a:xfrm>
              <a:off x="3888" y="624"/>
              <a:ext cx="577"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7</a:t>
              </a:r>
            </a:p>
          </p:txBody>
        </p:sp>
        <p:sp>
          <p:nvSpPr>
            <p:cNvPr id="19471" name="AutoShape 17"/>
            <p:cNvSpPr>
              <a:spLocks noChangeArrowheads="1"/>
            </p:cNvSpPr>
            <p:nvPr>
              <p:custDataLst>
                <p:tags r:id="rId12"/>
              </p:custDataLst>
            </p:nvPr>
          </p:nvSpPr>
          <p:spPr bwMode="auto">
            <a:xfrm>
              <a:off x="4368"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8</a:t>
              </a:r>
            </a:p>
          </p:txBody>
        </p:sp>
        <p:sp>
          <p:nvSpPr>
            <p:cNvPr id="19472" name="AutoShape 18"/>
            <p:cNvSpPr>
              <a:spLocks noChangeArrowheads="1"/>
            </p:cNvSpPr>
            <p:nvPr>
              <p:custDataLst>
                <p:tags r:id="rId13"/>
              </p:custDataLst>
            </p:nvPr>
          </p:nvSpPr>
          <p:spPr bwMode="auto">
            <a:xfrm>
              <a:off x="1922" y="624"/>
              <a:ext cx="1102" cy="240"/>
            </a:xfrm>
            <a:prstGeom prst="chevron">
              <a:avLst>
                <a:gd name="adj" fmla="val 62923"/>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3810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600" b="1" dirty="0">
                  <a:solidFill>
                    <a:srgbClr val="FFFFFF"/>
                  </a:solidFill>
                  <a:latin typeface="+mn-lt"/>
                  <a:ea typeface="宋体" panose="02010600030101010101" pitchFamily="2" charset="-122"/>
                </a:rPr>
                <a:t> </a:t>
              </a:r>
              <a:r>
                <a:rPr lang="en-US" altLang="zh-CN" sz="2400" b="1" dirty="0">
                  <a:solidFill>
                    <a:srgbClr val="FFFFFF"/>
                  </a:solidFill>
                  <a:latin typeface="+mn-lt"/>
                  <a:ea typeface="宋体" panose="02010600030101010101" pitchFamily="2" charset="-122"/>
                </a:rPr>
                <a:t>D4</a:t>
              </a:r>
            </a:p>
          </p:txBody>
        </p:sp>
      </p:grpSp>
      <p:sp>
        <p:nvSpPr>
          <p:cNvPr id="15" name="Rectangle 19"/>
          <p:cNvSpPr>
            <a:spLocks noChangeArrowheads="1"/>
          </p:cNvSpPr>
          <p:nvPr>
            <p:custDataLst>
              <p:tags r:id="rId2"/>
            </p:custDataLst>
          </p:nvPr>
        </p:nvSpPr>
        <p:spPr bwMode="auto">
          <a:xfrm>
            <a:off x="1752600" y="2239170"/>
            <a:ext cx="6630987" cy="382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a:lnSpc>
                <a:spcPct val="111000"/>
              </a:lnSpc>
              <a:buClr>
                <a:srgbClr val="5D7298"/>
              </a:buClr>
              <a:buSzPct val="65000"/>
              <a:buFont typeface="Wingdings" panose="05000000000000000000" pitchFamily="2" charset="2"/>
              <a:buChar char="è"/>
              <a:defRPr>
                <a:solidFill>
                  <a:srgbClr val="000000"/>
                </a:solidFill>
                <a:latin typeface="Bosch Office Sans" panose="020B0604020202020204" pitchFamily="34" charset="0"/>
              </a:defRPr>
            </a:lvl1pPr>
            <a:lvl2pPr marL="668338" indent="-288925" defTabSz="762000">
              <a:lnSpc>
                <a:spcPct val="111000"/>
              </a:lnSpc>
              <a:buClr>
                <a:srgbClr val="5D7298"/>
              </a:buClr>
              <a:buSzPct val="50000"/>
              <a:buFont typeface="Wingdings" panose="05000000000000000000" pitchFamily="2" charset="2"/>
              <a:buChar char=""/>
              <a:defRPr>
                <a:solidFill>
                  <a:srgbClr val="000000"/>
                </a:solidFill>
                <a:latin typeface="Bosch Office Sans" panose="020B0604020202020204" pitchFamily="34" charset="0"/>
              </a:defRPr>
            </a:lvl2pPr>
            <a:lvl3pPr marL="1757363" indent="-228600" defTabSz="762000">
              <a:lnSpc>
                <a:spcPct val="111000"/>
              </a:lnSpc>
              <a:buClr>
                <a:srgbClr val="5D7298"/>
              </a:buClr>
              <a:buSzPct val="50000"/>
              <a:buFont typeface="Wingdings" panose="05000000000000000000" pitchFamily="2" charset="2"/>
              <a:buChar char=""/>
              <a:defRPr>
                <a:solidFill>
                  <a:srgbClr val="000000"/>
                </a:solidFill>
                <a:latin typeface="Bosch Office Sans" panose="020B0604020202020204" pitchFamily="34" charset="0"/>
              </a:defRPr>
            </a:lvl3pPr>
            <a:lvl4pPr marL="2176463" indent="-228600" defTabSz="762000">
              <a:lnSpc>
                <a:spcPct val="111000"/>
              </a:lnSpc>
              <a:buClr>
                <a:srgbClr val="5D7298"/>
              </a:buClr>
              <a:buSzPct val="50000"/>
              <a:buFont typeface="Wingdings" panose="05000000000000000000" pitchFamily="2" charset="2"/>
              <a:buChar char=""/>
              <a:defRPr>
                <a:solidFill>
                  <a:srgbClr val="000000"/>
                </a:solidFill>
                <a:latin typeface="Bosch Office Sans" panose="020B0604020202020204" pitchFamily="34" charset="0"/>
              </a:defRPr>
            </a:lvl4pPr>
            <a:lvl5pPr marL="2595563" indent="-228600" defTabSz="762000">
              <a:lnSpc>
                <a:spcPct val="111000"/>
              </a:lnSpc>
              <a:buClr>
                <a:srgbClr val="5D7298"/>
              </a:buClr>
              <a:buSzPct val="50000"/>
              <a:buFont typeface="Wingdings" panose="05000000000000000000" pitchFamily="2" charset="2"/>
              <a:buChar char=""/>
              <a:defRPr>
                <a:solidFill>
                  <a:srgbClr val="000000"/>
                </a:solidFill>
                <a:latin typeface="Bosch Office Sans" panose="020B0604020202020204" pitchFamily="34" charset="0"/>
              </a:defRPr>
            </a:lvl5pPr>
            <a:lvl6pPr marL="3052763" indent="-228600" defTabSz="762000" eaLnBrk="0" fontAlgn="base" hangingPunct="0">
              <a:lnSpc>
                <a:spcPct val="111000"/>
              </a:lnSpc>
              <a:spcBef>
                <a:spcPct val="0"/>
              </a:spcBef>
              <a:spcAft>
                <a:spcPct val="0"/>
              </a:spcAft>
              <a:buClr>
                <a:srgbClr val="5D7298"/>
              </a:buClr>
              <a:buSzPct val="50000"/>
              <a:buFont typeface="Wingdings" panose="05000000000000000000" pitchFamily="2" charset="2"/>
              <a:buChar char=""/>
              <a:defRPr>
                <a:solidFill>
                  <a:srgbClr val="000000"/>
                </a:solidFill>
                <a:latin typeface="Bosch Office Sans" panose="020B0604020202020204" pitchFamily="34" charset="0"/>
              </a:defRPr>
            </a:lvl6pPr>
            <a:lvl7pPr marL="3509963" indent="-228600" defTabSz="762000" eaLnBrk="0" fontAlgn="base" hangingPunct="0">
              <a:lnSpc>
                <a:spcPct val="111000"/>
              </a:lnSpc>
              <a:spcBef>
                <a:spcPct val="0"/>
              </a:spcBef>
              <a:spcAft>
                <a:spcPct val="0"/>
              </a:spcAft>
              <a:buClr>
                <a:srgbClr val="5D7298"/>
              </a:buClr>
              <a:buSzPct val="50000"/>
              <a:buFont typeface="Wingdings" panose="05000000000000000000" pitchFamily="2" charset="2"/>
              <a:buChar char=""/>
              <a:defRPr>
                <a:solidFill>
                  <a:srgbClr val="000000"/>
                </a:solidFill>
                <a:latin typeface="Bosch Office Sans" panose="020B0604020202020204" pitchFamily="34" charset="0"/>
              </a:defRPr>
            </a:lvl7pPr>
            <a:lvl8pPr marL="3967163" indent="-228600" defTabSz="762000" eaLnBrk="0" fontAlgn="base" hangingPunct="0">
              <a:lnSpc>
                <a:spcPct val="111000"/>
              </a:lnSpc>
              <a:spcBef>
                <a:spcPct val="0"/>
              </a:spcBef>
              <a:spcAft>
                <a:spcPct val="0"/>
              </a:spcAft>
              <a:buClr>
                <a:srgbClr val="5D7298"/>
              </a:buClr>
              <a:buSzPct val="50000"/>
              <a:buFont typeface="Wingdings" panose="05000000000000000000" pitchFamily="2" charset="2"/>
              <a:buChar char=""/>
              <a:defRPr>
                <a:solidFill>
                  <a:srgbClr val="000000"/>
                </a:solidFill>
                <a:latin typeface="Bosch Office Sans" panose="020B0604020202020204" pitchFamily="34" charset="0"/>
              </a:defRPr>
            </a:lvl8pPr>
            <a:lvl9pPr marL="4424363" indent="-228600" defTabSz="762000" eaLnBrk="0" fontAlgn="base" hangingPunct="0">
              <a:lnSpc>
                <a:spcPct val="111000"/>
              </a:lnSpc>
              <a:spcBef>
                <a:spcPct val="0"/>
              </a:spcBef>
              <a:spcAft>
                <a:spcPct val="0"/>
              </a:spcAft>
              <a:buClr>
                <a:srgbClr val="5D7298"/>
              </a:buClr>
              <a:buSzPct val="50000"/>
              <a:buFont typeface="Wingdings" panose="05000000000000000000" pitchFamily="2" charset="2"/>
              <a:buChar char=""/>
              <a:defRPr>
                <a:solidFill>
                  <a:srgbClr val="000000"/>
                </a:solidFill>
                <a:latin typeface="Bosch Office Sans" panose="020B0604020202020204" pitchFamily="34" charset="0"/>
              </a:defRPr>
            </a:lvl9pPr>
          </a:lstStyle>
          <a:p>
            <a:pPr>
              <a:spcBef>
                <a:spcPct val="40000"/>
              </a:spcBef>
              <a:spcAft>
                <a:spcPct val="40000"/>
              </a:spcAft>
              <a:buFont typeface="Wingdings" panose="05000000000000000000" pitchFamily="2" charset="2"/>
              <a:buNone/>
              <a:defRPr/>
            </a:pPr>
            <a:r>
              <a:rPr lang="en-US" altLang="zh-CN" sz="1600" dirty="0">
                <a:solidFill>
                  <a:schemeClr val="tx1"/>
                </a:solidFill>
                <a:latin typeface="+mn-lt"/>
                <a:ea typeface="宋体" panose="02010600030101010101" pitchFamily="2" charset="-122"/>
              </a:rPr>
              <a:t>Determination of the root cause</a:t>
            </a:r>
            <a:r>
              <a:rPr lang="zh-CN" altLang="en-US" sz="1600" dirty="0">
                <a:solidFill>
                  <a:schemeClr val="tx1"/>
                </a:solidFill>
                <a:latin typeface="+mn-lt"/>
                <a:ea typeface="宋体" panose="02010600030101010101" pitchFamily="2" charset="-122"/>
              </a:rPr>
              <a:t>确定根本原因</a:t>
            </a:r>
            <a:endParaRPr lang="en-US" altLang="zh-CN" sz="1600" dirty="0">
              <a:solidFill>
                <a:schemeClr val="tx1"/>
              </a:solidFill>
              <a:latin typeface="+mn-lt"/>
              <a:ea typeface="宋体" panose="02010600030101010101" pitchFamily="2" charset="-122"/>
            </a:endParaRPr>
          </a:p>
          <a:p>
            <a:pPr lvl="1">
              <a:lnSpc>
                <a:spcPct val="100000"/>
              </a:lnSpc>
              <a:spcBef>
                <a:spcPts val="0"/>
              </a:spcBef>
              <a:spcAft>
                <a:spcPts val="0"/>
              </a:spcAft>
              <a:buClr>
                <a:schemeClr val="accent1"/>
              </a:buClr>
              <a:buFont typeface="Wingdings" panose="05000000000000000000" pitchFamily="2" charset="2"/>
              <a:buChar char="l"/>
              <a:defRPr/>
            </a:pPr>
            <a:r>
              <a:rPr lang="en-US" altLang="zh-CN" sz="1400" dirty="0">
                <a:solidFill>
                  <a:schemeClr val="tx1"/>
                </a:solidFill>
                <a:latin typeface="+mn-lt"/>
                <a:ea typeface="宋体" panose="02010600030101010101" pitchFamily="2" charset="-122"/>
              </a:rPr>
              <a:t>All possible causes of the defect must be considered.</a:t>
            </a:r>
          </a:p>
          <a:p>
            <a:pPr marL="379413" lvl="1" indent="0">
              <a:lnSpc>
                <a:spcPct val="100000"/>
              </a:lnSpc>
              <a:spcBef>
                <a:spcPts val="0"/>
              </a:spcBef>
              <a:spcAft>
                <a:spcPts val="0"/>
              </a:spcAft>
              <a:buClr>
                <a:schemeClr val="accent1"/>
              </a:buClr>
              <a:buNone/>
              <a:defRPr/>
            </a:pPr>
            <a:r>
              <a:rPr lang="zh-CN" altLang="en-US" sz="1400" dirty="0">
                <a:solidFill>
                  <a:schemeClr val="tx1"/>
                </a:solidFill>
                <a:latin typeface="+mn-lt"/>
                <a:ea typeface="宋体" panose="02010600030101010101" pitchFamily="2" charset="-122"/>
              </a:rPr>
              <a:t>     所有可能的原因都需要被考虑</a:t>
            </a:r>
            <a:endParaRPr lang="en-US" altLang="zh-CN" sz="1400" dirty="0">
              <a:solidFill>
                <a:schemeClr val="tx1"/>
              </a:solidFill>
              <a:latin typeface="+mn-lt"/>
              <a:ea typeface="宋体" panose="02010600030101010101" pitchFamily="2" charset="-122"/>
            </a:endParaRPr>
          </a:p>
          <a:p>
            <a:pPr marL="379413" lvl="1" indent="0">
              <a:lnSpc>
                <a:spcPct val="100000"/>
              </a:lnSpc>
              <a:spcBef>
                <a:spcPts val="0"/>
              </a:spcBef>
              <a:spcAft>
                <a:spcPts val="0"/>
              </a:spcAft>
              <a:buClr>
                <a:schemeClr val="accent1"/>
              </a:buClr>
              <a:buNone/>
              <a:defRPr/>
            </a:pPr>
            <a:endParaRPr lang="en-US" altLang="zh-CN" sz="1400" dirty="0">
              <a:solidFill>
                <a:schemeClr val="tx1"/>
              </a:solidFill>
              <a:latin typeface="+mn-lt"/>
              <a:ea typeface="宋体" panose="02010600030101010101" pitchFamily="2" charset="-122"/>
            </a:endParaRPr>
          </a:p>
          <a:p>
            <a:pPr lvl="1">
              <a:lnSpc>
                <a:spcPct val="100000"/>
              </a:lnSpc>
              <a:spcBef>
                <a:spcPts val="0"/>
              </a:spcBef>
              <a:spcAft>
                <a:spcPts val="0"/>
              </a:spcAft>
              <a:buClr>
                <a:schemeClr val="accent1"/>
              </a:buClr>
              <a:buFont typeface="Wingdings" panose="05000000000000000000" pitchFamily="2" charset="2"/>
              <a:buChar char="l"/>
              <a:defRPr/>
            </a:pPr>
            <a:r>
              <a:rPr lang="en-US" altLang="zh-CN" sz="1400" dirty="0">
                <a:solidFill>
                  <a:schemeClr val="tx1"/>
                </a:solidFill>
                <a:latin typeface="+mn-lt"/>
                <a:ea typeface="宋体" panose="02010600030101010101" pitchFamily="2" charset="-122"/>
              </a:rPr>
              <a:t>All possible causes should be determined and compared with the problem profile through systematic application of valid procedures, based on the physical, chemical and technical relationships and application of appropriate quality tools.</a:t>
            </a:r>
          </a:p>
          <a:p>
            <a:pPr marL="379413" lvl="1" indent="0">
              <a:lnSpc>
                <a:spcPct val="100000"/>
              </a:lnSpc>
              <a:spcBef>
                <a:spcPts val="0"/>
              </a:spcBef>
              <a:spcAft>
                <a:spcPts val="0"/>
              </a:spcAft>
              <a:buClr>
                <a:schemeClr val="accent1"/>
              </a:buClr>
              <a:buFont typeface="Wingdings" panose="05000000000000000000" pitchFamily="2" charset="2"/>
              <a:buNone/>
              <a:defRPr/>
            </a:pPr>
            <a:r>
              <a:rPr lang="zh-CN" altLang="en-US" sz="1400" dirty="0">
                <a:solidFill>
                  <a:schemeClr val="tx1"/>
                </a:solidFill>
                <a:latin typeface="+mn-lt"/>
                <a:ea typeface="宋体" panose="02010600030101010101" pitchFamily="2" charset="-122"/>
              </a:rPr>
              <a:t>     所有可能的原因都应该被考虑到，应系统地运用有效程序与问题</a:t>
            </a:r>
            <a:endParaRPr lang="en-US" altLang="zh-CN" sz="1400" dirty="0">
              <a:solidFill>
                <a:schemeClr val="tx1"/>
              </a:solidFill>
              <a:latin typeface="+mn-lt"/>
              <a:ea typeface="宋体" panose="02010600030101010101" pitchFamily="2" charset="-122"/>
            </a:endParaRPr>
          </a:p>
          <a:p>
            <a:pPr marL="379413" lvl="1" indent="0">
              <a:lnSpc>
                <a:spcPct val="100000"/>
              </a:lnSpc>
              <a:spcBef>
                <a:spcPts val="0"/>
              </a:spcBef>
              <a:spcAft>
                <a:spcPts val="0"/>
              </a:spcAft>
              <a:buClr>
                <a:schemeClr val="accent1"/>
              </a:buClr>
              <a:buFont typeface="Wingdings" panose="05000000000000000000" pitchFamily="2" charset="2"/>
              <a:buNone/>
              <a:defRPr/>
            </a:pPr>
            <a:r>
              <a:rPr lang="zh-CN" altLang="en-US" sz="1400" dirty="0">
                <a:solidFill>
                  <a:schemeClr val="tx1"/>
                </a:solidFill>
                <a:latin typeface="+mn-lt"/>
                <a:ea typeface="宋体" panose="02010600030101010101" pitchFamily="2" charset="-122"/>
              </a:rPr>
              <a:t>     概括作比较，并运用物理，化学和相关技术及合适的质量工具来</a:t>
            </a:r>
            <a:endParaRPr lang="en-US" altLang="zh-CN" sz="1400" dirty="0">
              <a:solidFill>
                <a:schemeClr val="tx1"/>
              </a:solidFill>
              <a:latin typeface="+mn-lt"/>
              <a:ea typeface="宋体" panose="02010600030101010101" pitchFamily="2" charset="-122"/>
            </a:endParaRPr>
          </a:p>
          <a:p>
            <a:pPr marL="379413" lvl="1" indent="0">
              <a:lnSpc>
                <a:spcPct val="100000"/>
              </a:lnSpc>
              <a:spcBef>
                <a:spcPts val="0"/>
              </a:spcBef>
              <a:spcAft>
                <a:spcPts val="0"/>
              </a:spcAft>
              <a:buClr>
                <a:schemeClr val="accent1"/>
              </a:buClr>
              <a:buFont typeface="Wingdings" panose="05000000000000000000" pitchFamily="2" charset="2"/>
              <a:buNone/>
              <a:defRPr/>
            </a:pPr>
            <a:r>
              <a:rPr lang="zh-CN" altLang="en-US" sz="1400" dirty="0">
                <a:solidFill>
                  <a:schemeClr val="tx1"/>
                </a:solidFill>
                <a:latin typeface="+mn-lt"/>
                <a:ea typeface="宋体" panose="02010600030101010101" pitchFamily="2" charset="-122"/>
              </a:rPr>
              <a:t>     分析。</a:t>
            </a:r>
            <a:endParaRPr lang="en-US" altLang="zh-CN" sz="1400" dirty="0">
              <a:solidFill>
                <a:schemeClr val="tx1"/>
              </a:solidFill>
              <a:latin typeface="+mn-lt"/>
              <a:ea typeface="宋体" panose="02010600030101010101" pitchFamily="2" charset="-122"/>
            </a:endParaRPr>
          </a:p>
          <a:p>
            <a:pPr marL="379413" lvl="1" indent="0">
              <a:lnSpc>
                <a:spcPct val="100000"/>
              </a:lnSpc>
              <a:spcBef>
                <a:spcPts val="0"/>
              </a:spcBef>
              <a:spcAft>
                <a:spcPts val="0"/>
              </a:spcAft>
              <a:buClr>
                <a:schemeClr val="accent1"/>
              </a:buClr>
              <a:buFont typeface="Wingdings" panose="05000000000000000000" pitchFamily="2" charset="2"/>
              <a:buNone/>
              <a:defRPr/>
            </a:pPr>
            <a:endParaRPr lang="en-US" altLang="zh-CN" sz="1400" dirty="0">
              <a:solidFill>
                <a:schemeClr val="tx1"/>
              </a:solidFill>
              <a:latin typeface="+mn-lt"/>
              <a:ea typeface="宋体" panose="02010600030101010101" pitchFamily="2" charset="-122"/>
            </a:endParaRPr>
          </a:p>
          <a:p>
            <a:pPr lvl="1">
              <a:lnSpc>
                <a:spcPct val="100000"/>
              </a:lnSpc>
              <a:spcBef>
                <a:spcPts val="0"/>
              </a:spcBef>
              <a:spcAft>
                <a:spcPts val="0"/>
              </a:spcAft>
              <a:buClr>
                <a:schemeClr val="accent1"/>
              </a:buClr>
              <a:buFont typeface="Wingdings" panose="05000000000000000000" pitchFamily="2" charset="2"/>
              <a:buChar char="l"/>
              <a:defRPr/>
            </a:pPr>
            <a:r>
              <a:rPr lang="en-US" altLang="zh-CN" sz="1400" dirty="0">
                <a:solidFill>
                  <a:schemeClr val="tx1"/>
                </a:solidFill>
                <a:latin typeface="+mn-lt"/>
                <a:ea typeface="宋体" panose="02010600030101010101" pitchFamily="2" charset="-122"/>
              </a:rPr>
              <a:t>The "Why" questioning technique should be applied determining the root cause. </a:t>
            </a:r>
          </a:p>
          <a:p>
            <a:pPr marL="379413" lvl="1" indent="0">
              <a:lnSpc>
                <a:spcPct val="100000"/>
              </a:lnSpc>
              <a:spcBef>
                <a:spcPts val="0"/>
              </a:spcBef>
              <a:spcAft>
                <a:spcPts val="0"/>
              </a:spcAft>
              <a:buClr>
                <a:schemeClr val="accent1"/>
              </a:buClr>
              <a:buNone/>
              <a:defRPr/>
            </a:pPr>
            <a:r>
              <a:rPr lang="zh-CN" altLang="en-US" sz="1400" dirty="0">
                <a:solidFill>
                  <a:schemeClr val="tx1"/>
                </a:solidFill>
                <a:latin typeface="+mn-lt"/>
                <a:ea typeface="宋体" panose="02010600030101010101" pitchFamily="2" charset="-122"/>
              </a:rPr>
              <a:t>  ‘为什么’质疑技巧应该应用于根本原因的确定</a:t>
            </a:r>
            <a:endParaRPr lang="en-US" altLang="zh-CN" sz="1400" dirty="0">
              <a:solidFill>
                <a:schemeClr val="tx1"/>
              </a:solidFill>
              <a:latin typeface="+mn-lt"/>
              <a:ea typeface="宋体" panose="02010600030101010101" pitchFamily="2" charset="-122"/>
            </a:endParaRPr>
          </a:p>
          <a:p>
            <a:pPr marL="379413" lvl="1" indent="0">
              <a:lnSpc>
                <a:spcPct val="100000"/>
              </a:lnSpc>
              <a:spcBef>
                <a:spcPts val="0"/>
              </a:spcBef>
              <a:spcAft>
                <a:spcPts val="0"/>
              </a:spcAft>
              <a:buClr>
                <a:schemeClr val="accent1"/>
              </a:buClr>
              <a:buNone/>
              <a:defRPr/>
            </a:pPr>
            <a:endParaRPr lang="en-US" altLang="zh-CN" sz="1400" dirty="0">
              <a:solidFill>
                <a:schemeClr val="tx1"/>
              </a:solidFill>
              <a:latin typeface="+mn-lt"/>
              <a:ea typeface="宋体" panose="02010600030101010101" pitchFamily="2" charset="-122"/>
            </a:endParaRPr>
          </a:p>
          <a:p>
            <a:pPr>
              <a:lnSpc>
                <a:spcPct val="100000"/>
              </a:lnSpc>
              <a:spcBef>
                <a:spcPts val="0"/>
              </a:spcBef>
              <a:buFont typeface="Wingdings" panose="05000000000000000000" pitchFamily="2" charset="2"/>
              <a:buNone/>
              <a:defRPr/>
            </a:pPr>
            <a:r>
              <a:rPr lang="en-US" altLang="zh-CN" sz="1600" dirty="0">
                <a:solidFill>
                  <a:schemeClr val="tx1"/>
                </a:solidFill>
                <a:latin typeface="+mn-lt"/>
                <a:ea typeface="宋体" panose="02010600030101010101" pitchFamily="2" charset="-122"/>
              </a:rPr>
              <a:t>Confirmation of the root cause</a:t>
            </a:r>
            <a:r>
              <a:rPr lang="zh-CN" altLang="en-US" sz="1600" dirty="0">
                <a:solidFill>
                  <a:schemeClr val="tx1"/>
                </a:solidFill>
                <a:latin typeface="+mn-lt"/>
                <a:ea typeface="宋体" panose="02010600030101010101" pitchFamily="2" charset="-122"/>
              </a:rPr>
              <a:t>根本原因的确定</a:t>
            </a:r>
            <a:endParaRPr lang="en-US" altLang="zh-CN" sz="1600" dirty="0">
              <a:solidFill>
                <a:schemeClr val="tx1"/>
              </a:solidFill>
              <a:latin typeface="+mn-lt"/>
              <a:ea typeface="宋体" panose="02010600030101010101" pitchFamily="2" charset="-122"/>
            </a:endParaRPr>
          </a:p>
        </p:txBody>
      </p:sp>
      <p:sp>
        <p:nvSpPr>
          <p:cNvPr id="16" name="AutoShape 20"/>
          <p:cNvSpPr>
            <a:spLocks noChangeArrowheads="1"/>
          </p:cNvSpPr>
          <p:nvPr>
            <p:custDataLst>
              <p:tags r:id="rId3"/>
            </p:custDataLst>
          </p:nvPr>
        </p:nvSpPr>
        <p:spPr bwMode="auto">
          <a:xfrm>
            <a:off x="620713" y="3505200"/>
            <a:ext cx="900112" cy="599123"/>
          </a:xfrm>
          <a:prstGeom prst="roundRect">
            <a:avLst>
              <a:gd name="adj" fmla="val 22926"/>
            </a:avLst>
          </a:prstGeom>
          <a:solidFill>
            <a:srgbClr val="002060"/>
          </a:solidFill>
          <a:ln w="9525">
            <a:solidFill>
              <a:schemeClr val="tx1"/>
            </a:solidFill>
            <a:round/>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Action</a:t>
            </a:r>
          </a:p>
          <a:p>
            <a:pPr algn="ctr">
              <a:defRPr/>
            </a:pPr>
            <a:r>
              <a:rPr lang="zh-CN" altLang="en-US" sz="1400" dirty="0">
                <a:solidFill>
                  <a:srgbClr val="FFFFFF"/>
                </a:solidFill>
                <a:latin typeface="+mn-lt"/>
                <a:ea typeface="宋体" panose="02010600030101010101" pitchFamily="2" charset="-122"/>
              </a:rPr>
              <a:t>行动</a:t>
            </a:r>
            <a:endParaRPr lang="en-US" altLang="zh-CN" sz="1400" dirty="0">
              <a:solidFill>
                <a:srgbClr val="FFFFFF"/>
              </a:solidFill>
              <a:latin typeface="+mn-lt"/>
              <a:ea typeface="宋体" panose="02010600030101010101" pitchFamily="2" charset="-122"/>
            </a:endParaRPr>
          </a:p>
        </p:txBody>
      </p:sp>
      <p:sp>
        <p:nvSpPr>
          <p:cNvPr id="17" name="AutoShape 21"/>
          <p:cNvSpPr>
            <a:spLocks noChangeArrowheads="1"/>
          </p:cNvSpPr>
          <p:nvPr>
            <p:custDataLst>
              <p:tags r:id="rId4"/>
            </p:custDataLst>
          </p:nvPr>
        </p:nvSpPr>
        <p:spPr bwMode="auto">
          <a:xfrm>
            <a:off x="620713" y="2362200"/>
            <a:ext cx="900112" cy="609243"/>
          </a:xfrm>
          <a:prstGeom prst="roundRect">
            <a:avLst>
              <a:gd name="adj" fmla="val 25236"/>
            </a:avLst>
          </a:prstGeom>
          <a:solidFill>
            <a:srgbClr val="002060"/>
          </a:solidFill>
          <a:ln w="9525">
            <a:solidFill>
              <a:schemeClr val="tx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Task</a:t>
            </a:r>
          </a:p>
          <a:p>
            <a:pPr algn="ctr">
              <a:defRPr/>
            </a:pPr>
            <a:r>
              <a:rPr lang="zh-CN" altLang="en-US" sz="1400" dirty="0">
                <a:solidFill>
                  <a:srgbClr val="FFFFFF"/>
                </a:solidFill>
                <a:latin typeface="+mn-lt"/>
                <a:ea typeface="宋体" panose="02010600030101010101" pitchFamily="2" charset="-122"/>
              </a:rPr>
              <a:t>任务</a:t>
            </a:r>
            <a:endParaRPr lang="en-US" altLang="zh-CN" sz="1400" dirty="0">
              <a:solidFill>
                <a:srgbClr val="FFFFFF"/>
              </a:solidFill>
              <a:latin typeface="+mn-lt"/>
              <a:ea typeface="宋体" panose="02010600030101010101" pitchFamily="2" charset="-122"/>
            </a:endParaRPr>
          </a:p>
        </p:txBody>
      </p:sp>
      <p:sp>
        <p:nvSpPr>
          <p:cNvPr id="18" name="AutoShape 22"/>
          <p:cNvSpPr>
            <a:spLocks noChangeArrowheads="1"/>
          </p:cNvSpPr>
          <p:nvPr>
            <p:custDataLst>
              <p:tags r:id="rId5"/>
            </p:custDataLst>
          </p:nvPr>
        </p:nvSpPr>
        <p:spPr bwMode="auto">
          <a:xfrm>
            <a:off x="620713" y="5791527"/>
            <a:ext cx="900112" cy="619363"/>
          </a:xfrm>
          <a:prstGeom prst="roundRect">
            <a:avLst>
              <a:gd name="adj" fmla="val 27569"/>
            </a:avLst>
          </a:prstGeom>
          <a:solidFill>
            <a:srgbClr val="002060"/>
          </a:solidFill>
          <a:ln w="9525">
            <a:solidFill>
              <a:schemeClr val="tx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Target</a:t>
            </a:r>
          </a:p>
          <a:p>
            <a:pPr algn="ctr">
              <a:defRPr/>
            </a:pPr>
            <a:r>
              <a:rPr lang="zh-CN" altLang="en-US" sz="1400" dirty="0">
                <a:solidFill>
                  <a:srgbClr val="FFFFFF"/>
                </a:solidFill>
                <a:latin typeface="+mn-lt"/>
                <a:ea typeface="宋体" panose="02010600030101010101" pitchFamily="2" charset="-122"/>
              </a:rPr>
              <a:t>目标</a:t>
            </a:r>
            <a:endParaRPr lang="en-US" altLang="zh-CN" sz="1400" dirty="0">
              <a:solidFill>
                <a:srgbClr val="FFFFFF"/>
              </a:solidFill>
              <a:latin typeface="+mn-lt"/>
              <a:ea typeface="宋体" panose="02010600030101010101" pitchFamily="2" charset="-122"/>
            </a:endParaRPr>
          </a:p>
        </p:txBody>
      </p:sp>
      <p:sp>
        <p:nvSpPr>
          <p:cNvPr id="19" name="Slide Number Placeholder 4">
            <a:extLst>
              <a:ext uri="{FF2B5EF4-FFF2-40B4-BE49-F238E27FC236}">
                <a16:creationId xmlns:a16="http://schemas.microsoft.com/office/drawing/2014/main" id="{D1E3A61C-0D3D-4790-AAB5-C43869EE806E}"/>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20</a:t>
            </a:fld>
            <a:r>
              <a:rPr lang="de-DE" altLang="en-US" sz="1000" dirty="0">
                <a:solidFill>
                  <a:srgbClr val="0F2364"/>
                </a:solidFill>
              </a:rPr>
              <a:t> </a:t>
            </a:r>
            <a:endParaRPr lang="de-DE" altLang="en-US" sz="700" dirty="0">
              <a:solidFill>
                <a:srgbClr val="0F23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linds(horizontal)">
                                      <p:cBhvr>
                                        <p:cTn id="10" dur="500"/>
                                        <p:tgtEl>
                                          <p:spTgt spid="1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blinds(horizontal)">
                                      <p:cBhvr>
                                        <p:cTn id="18" dur="500"/>
                                        <p:tgtEl>
                                          <p:spTgt spid="15">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blinds(horizontal)">
                                      <p:cBhvr>
                                        <p:cTn id="21" dur="500"/>
                                        <p:tgtEl>
                                          <p:spTgt spid="15">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5">
                                            <p:txEl>
                                              <p:pRg st="4" end="4"/>
                                            </p:txEl>
                                          </p:spTgt>
                                        </p:tgtEl>
                                        <p:attrNameLst>
                                          <p:attrName>style.visibility</p:attrName>
                                        </p:attrNameLst>
                                      </p:cBhvr>
                                      <p:to>
                                        <p:strVal val="visible"/>
                                      </p:to>
                                    </p:set>
                                    <p:animEffect transition="in" filter="blinds(horizontal)">
                                      <p:cBhvr>
                                        <p:cTn id="24" dur="500"/>
                                        <p:tgtEl>
                                          <p:spTgt spid="15">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blinds(horizontal)">
                                      <p:cBhvr>
                                        <p:cTn id="27" dur="500"/>
                                        <p:tgtEl>
                                          <p:spTgt spid="15">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xEl>
                                              <p:pRg st="6" end="6"/>
                                            </p:txEl>
                                          </p:spTgt>
                                        </p:tgtEl>
                                        <p:attrNameLst>
                                          <p:attrName>style.visibility</p:attrName>
                                        </p:attrNameLst>
                                      </p:cBhvr>
                                      <p:to>
                                        <p:strVal val="visible"/>
                                      </p:to>
                                    </p:set>
                                    <p:animEffect transition="in" filter="blinds(horizontal)">
                                      <p:cBhvr>
                                        <p:cTn id="30" dur="500"/>
                                        <p:tgtEl>
                                          <p:spTgt spid="15">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5">
                                            <p:txEl>
                                              <p:pRg st="7" end="7"/>
                                            </p:txEl>
                                          </p:spTgt>
                                        </p:tgtEl>
                                        <p:attrNameLst>
                                          <p:attrName>style.visibility</p:attrName>
                                        </p:attrNameLst>
                                      </p:cBhvr>
                                      <p:to>
                                        <p:strVal val="visible"/>
                                      </p:to>
                                    </p:set>
                                    <p:animEffect transition="in" filter="blinds(horizontal)">
                                      <p:cBhvr>
                                        <p:cTn id="33" dur="500"/>
                                        <p:tgtEl>
                                          <p:spTgt spid="15">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5">
                                            <p:txEl>
                                              <p:pRg st="9" end="9"/>
                                            </p:txEl>
                                          </p:spTgt>
                                        </p:tgtEl>
                                        <p:attrNameLst>
                                          <p:attrName>style.visibility</p:attrName>
                                        </p:attrNameLst>
                                      </p:cBhvr>
                                      <p:to>
                                        <p:strVal val="visible"/>
                                      </p:to>
                                    </p:set>
                                    <p:animEffect transition="in" filter="blinds(horizontal)">
                                      <p:cBhvr>
                                        <p:cTn id="36" dur="500"/>
                                        <p:tgtEl>
                                          <p:spTgt spid="15">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5">
                                            <p:txEl>
                                              <p:pRg st="10" end="10"/>
                                            </p:txEl>
                                          </p:spTgt>
                                        </p:tgtEl>
                                        <p:attrNameLst>
                                          <p:attrName>style.visibility</p:attrName>
                                        </p:attrNameLst>
                                      </p:cBhvr>
                                      <p:to>
                                        <p:strVal val="visible"/>
                                      </p:to>
                                    </p:set>
                                    <p:animEffect transition="in" filter="blinds(horizontal)">
                                      <p:cBhvr>
                                        <p:cTn id="39" dur="500"/>
                                        <p:tgtEl>
                                          <p:spTgt spid="15">
                                            <p:txEl>
                                              <p:pRg st="10" end="1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par>
                                <p:cTn id="45" presetID="3" presetClass="entr" presetSubtype="10" fill="hold" nodeType="withEffect">
                                  <p:stCondLst>
                                    <p:cond delay="0"/>
                                  </p:stCondLst>
                                  <p:childTnLst>
                                    <p:set>
                                      <p:cBhvr>
                                        <p:cTn id="46" dur="1" fill="hold">
                                          <p:stCondLst>
                                            <p:cond delay="0"/>
                                          </p:stCondLst>
                                        </p:cTn>
                                        <p:tgtEl>
                                          <p:spTgt spid="15">
                                            <p:txEl>
                                              <p:pRg st="12" end="12"/>
                                            </p:txEl>
                                          </p:spTgt>
                                        </p:tgtEl>
                                        <p:attrNameLst>
                                          <p:attrName>style.visibility</p:attrName>
                                        </p:attrNameLst>
                                      </p:cBhvr>
                                      <p:to>
                                        <p:strVal val="visible"/>
                                      </p:to>
                                    </p:set>
                                    <p:animEffect transition="in" filter="blinds(horizontal)">
                                      <p:cBhvr>
                                        <p:cTn id="47" dur="500"/>
                                        <p:tgtEl>
                                          <p:spTgt spid="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D4 — </a:t>
            </a:r>
            <a:r>
              <a:rPr lang="en-US" altLang="zh-CN" dirty="0">
                <a:ea typeface="宋体" panose="02010600030101010101" pitchFamily="2" charset="-122"/>
              </a:rPr>
              <a:t>Root Cause Analysis</a:t>
            </a:r>
            <a:br>
              <a:rPr lang="en-US" altLang="zh-CN" dirty="0">
                <a:ea typeface="宋体" panose="02010600030101010101" pitchFamily="2" charset="-122"/>
              </a:rPr>
            </a:br>
            <a:r>
              <a:rPr lang="en-US" altLang="zh-CN" dirty="0">
                <a:ea typeface="宋体" panose="02010600030101010101" pitchFamily="2" charset="-122"/>
              </a:rPr>
              <a:t>D4</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根本原因分析</a:t>
            </a:r>
            <a:endParaRPr lang="en-US" altLang="en-US" dirty="0">
              <a:latin typeface="+mn-lt"/>
            </a:endParaRPr>
          </a:p>
        </p:txBody>
      </p:sp>
      <p:pic>
        <p:nvPicPr>
          <p:cNvPr id="368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956" y="1342886"/>
            <a:ext cx="7038269" cy="277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1"/>
          <p:cNvSpPr txBox="1">
            <a:spLocks noChangeArrowheads="1"/>
          </p:cNvSpPr>
          <p:nvPr/>
        </p:nvSpPr>
        <p:spPr bwMode="auto">
          <a:xfrm>
            <a:off x="1197769" y="2669738"/>
            <a:ext cx="669845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t>Use appropriate measurement to measure potential characteristics for OK parts and failure parts, also show all test result for analysis.</a:t>
            </a:r>
          </a:p>
          <a:p>
            <a:r>
              <a:rPr lang="zh-CN" altLang="en-US" sz="1400" dirty="0"/>
              <a:t>用合适的测量方法对</a:t>
            </a:r>
            <a:r>
              <a:rPr lang="en-US" altLang="zh-CN" sz="1400" dirty="0"/>
              <a:t>OK</a:t>
            </a:r>
            <a:r>
              <a:rPr lang="zh-CN" altLang="en-US" sz="1400" dirty="0"/>
              <a:t>品和失效品的潜在特性进行测量，并将测量结果用于分析。</a:t>
            </a:r>
            <a:endParaRPr lang="en-US" altLang="en-US" sz="1400" dirty="0"/>
          </a:p>
          <a:p>
            <a:r>
              <a:rPr lang="en-US" altLang="en-US" sz="1400" dirty="0"/>
              <a:t>PS:</a:t>
            </a:r>
          </a:p>
          <a:p>
            <a:r>
              <a:rPr lang="en-US" altLang="en-US" sz="1400" dirty="0"/>
              <a:t>It’s better that supplier provide specification or drawing for potential characteristics.</a:t>
            </a:r>
            <a:r>
              <a:rPr lang="zh-CN" altLang="en-US" sz="1400" dirty="0"/>
              <a:t>  对于潜在特性，供应商最好能提供规格和图纸。</a:t>
            </a:r>
            <a:endParaRPr lang="en-US" altLang="en-US" sz="1400" dirty="0"/>
          </a:p>
        </p:txBody>
      </p:sp>
      <p:sp>
        <p:nvSpPr>
          <p:cNvPr id="24584" name="TextBox 1"/>
          <p:cNvSpPr txBox="1">
            <a:spLocks noChangeArrowheads="1"/>
          </p:cNvSpPr>
          <p:nvPr/>
        </p:nvSpPr>
        <p:spPr bwMode="auto">
          <a:xfrm>
            <a:off x="1828800" y="1599586"/>
            <a:ext cx="5410200" cy="1015663"/>
          </a:xfrm>
          <a:prstGeom prst="rect">
            <a:avLst/>
          </a:prstGeom>
          <a:noFill/>
        </p:spPr>
        <p:txBody>
          <a:bodyPr>
            <a:spAutoFit/>
          </a:bodyPr>
          <a:lstStyle>
            <a:defPPr>
              <a:defRPr lang="de-DE"/>
            </a:defPPr>
            <a:lvl1pPr>
              <a:defRPr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宋体" charset="-122"/>
              </a:defRPr>
            </a:lvl1pPr>
          </a:lstStyle>
          <a:p>
            <a:pPr>
              <a:defRPr/>
            </a:pPr>
            <a:r>
              <a:rPr lang="en-US" altLang="zh-CN" dirty="0"/>
              <a:t>Detail measurement methodology and procedure should be specified here.</a:t>
            </a:r>
          </a:p>
          <a:p>
            <a:pPr>
              <a:defRPr/>
            </a:pPr>
            <a:r>
              <a:rPr lang="zh-CN" altLang="en-US" dirty="0"/>
              <a:t>详细的测量方法和流程应该说明清楚。</a:t>
            </a:r>
          </a:p>
        </p:txBody>
      </p:sp>
      <p:grpSp>
        <p:nvGrpSpPr>
          <p:cNvPr id="16" name="Group 15">
            <a:extLst>
              <a:ext uri="{FF2B5EF4-FFF2-40B4-BE49-F238E27FC236}">
                <a16:creationId xmlns:a16="http://schemas.microsoft.com/office/drawing/2014/main" id="{C16F2C5E-AF87-49FA-B6D0-DDA015A62B4D}"/>
              </a:ext>
            </a:extLst>
          </p:cNvPr>
          <p:cNvGrpSpPr/>
          <p:nvPr/>
        </p:nvGrpSpPr>
        <p:grpSpPr>
          <a:xfrm>
            <a:off x="838200" y="4124766"/>
            <a:ext cx="7196138" cy="1516062"/>
            <a:chOff x="539750" y="1912938"/>
            <a:chExt cx="7537450" cy="1516062"/>
          </a:xfrm>
        </p:grpSpPr>
        <p:pic>
          <p:nvPicPr>
            <p:cNvPr id="17" name="Picture 2">
              <a:extLst>
                <a:ext uri="{FF2B5EF4-FFF2-40B4-BE49-F238E27FC236}">
                  <a16:creationId xmlns:a16="http://schemas.microsoft.com/office/drawing/2014/main" id="{F3C9FD9E-3D62-43C4-8574-DCF97F6B7850}"/>
                </a:ext>
              </a:extLst>
            </p:cNvPr>
            <p:cNvPicPr>
              <a:picLocks noChangeAspect="1"/>
            </p:cNvPicPr>
            <p:nvPr/>
          </p:nvPicPr>
          <p:blipFill>
            <a:blip r:embed="rId3">
              <a:extLst>
                <a:ext uri="{28A0092B-C50C-407E-A947-70E740481C1C}">
                  <a14:useLocalDpi xmlns:a14="http://schemas.microsoft.com/office/drawing/2010/main" val="0"/>
                </a:ext>
              </a:extLst>
            </a:blip>
            <a:srcRect l="2" r="-1801" b="59380"/>
            <a:stretch>
              <a:fillRect/>
            </a:stretch>
          </p:blipFill>
          <p:spPr bwMode="auto">
            <a:xfrm>
              <a:off x="539750" y="1912938"/>
              <a:ext cx="753745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63BC3014-93E5-4A30-9734-568805E804EF}"/>
                </a:ext>
              </a:extLst>
            </p:cNvPr>
            <p:cNvSpPr/>
            <p:nvPr/>
          </p:nvSpPr>
          <p:spPr>
            <a:xfrm>
              <a:off x="3057525" y="2108200"/>
              <a:ext cx="4764088" cy="152400"/>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9" name="TextBox 1">
            <a:extLst>
              <a:ext uri="{FF2B5EF4-FFF2-40B4-BE49-F238E27FC236}">
                <a16:creationId xmlns:a16="http://schemas.microsoft.com/office/drawing/2014/main" id="{F90D5C49-E425-4FAA-8ABE-AAADD8C50885}"/>
              </a:ext>
            </a:extLst>
          </p:cNvPr>
          <p:cNvSpPr txBox="1">
            <a:spLocks noChangeArrowheads="1"/>
          </p:cNvSpPr>
          <p:nvPr/>
        </p:nvSpPr>
        <p:spPr bwMode="auto">
          <a:xfrm>
            <a:off x="1828801" y="5577634"/>
            <a:ext cx="5562600" cy="1015663"/>
          </a:xfrm>
          <a:prstGeom prst="rect">
            <a:avLst/>
          </a:prstGeom>
          <a:noFill/>
        </p:spPr>
        <p:txBody>
          <a:bodyPr wrap="square">
            <a:spAutoFit/>
          </a:bodyPr>
          <a:lstStyle>
            <a:defPPr>
              <a:defRPr lang="de-DE"/>
            </a:defPPr>
            <a:lvl1pPr>
              <a:defRPr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宋体" charset="-122"/>
              </a:defRPr>
            </a:lvl1pPr>
          </a:lstStyle>
          <a:p>
            <a:pPr algn="ctr">
              <a:defRPr/>
            </a:pPr>
            <a:r>
              <a:rPr lang="en-US" altLang="zh-CN" dirty="0"/>
              <a:t>analysis for occurrence, non-detection, system are mandatory</a:t>
            </a:r>
          </a:p>
          <a:p>
            <a:pPr algn="ctr">
              <a:defRPr/>
            </a:pPr>
            <a:r>
              <a:rPr lang="zh-CN" altLang="en-US" dirty="0"/>
              <a:t>发生</a:t>
            </a:r>
            <a:r>
              <a:rPr lang="zh-CN" altLang="en-US" dirty="0">
                <a:solidFill>
                  <a:srgbClr val="FF0000"/>
                </a:solidFill>
              </a:rPr>
              <a:t>度</a:t>
            </a:r>
            <a:r>
              <a:rPr lang="en-US" altLang="zh-CN" dirty="0"/>
              <a:t>/</a:t>
            </a:r>
            <a:r>
              <a:rPr lang="zh-CN" altLang="en-US" dirty="0"/>
              <a:t>未探测</a:t>
            </a:r>
            <a:r>
              <a:rPr lang="en-US" altLang="zh-CN" dirty="0"/>
              <a:t>/</a:t>
            </a:r>
            <a:r>
              <a:rPr lang="zh-CN" altLang="en-US" dirty="0"/>
              <a:t>系统的分析是必须的。</a:t>
            </a:r>
          </a:p>
        </p:txBody>
      </p:sp>
      <p:sp>
        <p:nvSpPr>
          <p:cNvPr id="11" name="Slide Number Placeholder 4">
            <a:extLst>
              <a:ext uri="{FF2B5EF4-FFF2-40B4-BE49-F238E27FC236}">
                <a16:creationId xmlns:a16="http://schemas.microsoft.com/office/drawing/2014/main" id="{E9B35106-C1CB-460D-98AD-4F0533355E83}"/>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21</a:t>
            </a:fld>
            <a:r>
              <a:rPr lang="de-DE" altLang="en-US" sz="1000" dirty="0">
                <a:solidFill>
                  <a:srgbClr val="0F2364"/>
                </a:solidFill>
              </a:rPr>
              <a:t> </a:t>
            </a:r>
            <a:endParaRPr lang="de-DE" altLang="en-US" sz="700" dirty="0">
              <a:solidFill>
                <a:srgbClr val="0F2364"/>
              </a:solidFill>
            </a:endParaRPr>
          </a:p>
        </p:txBody>
      </p:sp>
      <p:sp>
        <p:nvSpPr>
          <p:cNvPr id="12" name="Thought Bubble: Cloud 11">
            <a:extLst>
              <a:ext uri="{FF2B5EF4-FFF2-40B4-BE49-F238E27FC236}">
                <a16:creationId xmlns:a16="http://schemas.microsoft.com/office/drawing/2014/main" id="{A247613B-ECFA-46A1-9039-CCEA897230F2}"/>
              </a:ext>
            </a:extLst>
          </p:cNvPr>
          <p:cNvSpPr/>
          <p:nvPr/>
        </p:nvSpPr>
        <p:spPr>
          <a:xfrm>
            <a:off x="6099870" y="4978785"/>
            <a:ext cx="2947647" cy="971011"/>
          </a:xfrm>
          <a:prstGeom prst="cloudCallout">
            <a:avLst>
              <a:gd name="adj1" fmla="val -58709"/>
              <a:gd name="adj2" fmla="val -82722"/>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tx2"/>
              </a:buClr>
              <a:defRPr/>
            </a:pPr>
            <a:r>
              <a:rPr lang="en-US" altLang="zh-CN" sz="1100" dirty="0">
                <a:solidFill>
                  <a:srgbClr val="0070C0"/>
                </a:solidFill>
                <a:ea typeface="宋体" panose="02010600030101010101" pitchFamily="2" charset="-122"/>
              </a:rPr>
              <a:t>1.10working days: Root Cause Analysis</a:t>
            </a:r>
          </a:p>
          <a:p>
            <a:pPr>
              <a:buClr>
                <a:schemeClr val="tx2"/>
              </a:buClr>
              <a:defRPr/>
            </a:pPr>
            <a:r>
              <a:rPr lang="en-US" altLang="zh-CN" sz="1100" dirty="0">
                <a:solidFill>
                  <a:srgbClr val="0070C0"/>
                </a:solidFill>
                <a:ea typeface="宋体" panose="02010600030101010101" pitchFamily="2" charset="-122"/>
              </a:rPr>
              <a:t>10</a:t>
            </a:r>
            <a:r>
              <a:rPr lang="zh-CN" altLang="en-US" sz="1100" dirty="0">
                <a:solidFill>
                  <a:srgbClr val="0070C0"/>
                </a:solidFill>
                <a:ea typeface="宋体" panose="02010600030101010101" pitchFamily="2" charset="-122"/>
              </a:rPr>
              <a:t>个工作日完成根本原因分析和永久措施</a:t>
            </a:r>
            <a:endParaRPr lang="en-US" altLang="zh-CN" sz="1100" dirty="0">
              <a:solidFill>
                <a:srgbClr val="0070C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4584"/>
                                        </p:tgtEl>
                                        <p:attrNameLst>
                                          <p:attrName>style.color</p:attrName>
                                        </p:attrNameLst>
                                      </p:cBhvr>
                                      <p:to>
                                        <a:schemeClr val="bg1"/>
                                      </p:to>
                                    </p:animClr>
                                    <p:animClr clrSpc="rgb" dir="cw">
                                      <p:cBhvr>
                                        <p:cTn id="7" dur="250" autoRev="1" fill="remove"/>
                                        <p:tgtEl>
                                          <p:spTgt spid="24584"/>
                                        </p:tgtEl>
                                        <p:attrNameLst>
                                          <p:attrName>fillcolor</p:attrName>
                                        </p:attrNameLst>
                                      </p:cBhvr>
                                      <p:to>
                                        <a:schemeClr val="bg1"/>
                                      </p:to>
                                    </p:animClr>
                                    <p:set>
                                      <p:cBhvr>
                                        <p:cTn id="8" dur="250" autoRev="1" fill="remove"/>
                                        <p:tgtEl>
                                          <p:spTgt spid="24584"/>
                                        </p:tgtEl>
                                        <p:attrNameLst>
                                          <p:attrName>fill.type</p:attrName>
                                        </p:attrNameLst>
                                      </p:cBhvr>
                                      <p:to>
                                        <p:strVal val="solid"/>
                                      </p:to>
                                    </p:set>
                                    <p:set>
                                      <p:cBhvr>
                                        <p:cTn id="9" dur="250" autoRev="1" fill="remove"/>
                                        <p:tgtEl>
                                          <p:spTgt spid="2458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19"/>
                                        </p:tgtEl>
                                        <p:attrNameLst>
                                          <p:attrName>style.color</p:attrName>
                                        </p:attrNameLst>
                                      </p:cBhvr>
                                      <p:to>
                                        <a:schemeClr val="bg1"/>
                                      </p:to>
                                    </p:animClr>
                                    <p:animClr clrSpc="rgb" dir="cw">
                                      <p:cBhvr>
                                        <p:cTn id="14" dur="250" autoRev="1" fill="remove"/>
                                        <p:tgtEl>
                                          <p:spTgt spid="19"/>
                                        </p:tgtEl>
                                        <p:attrNameLst>
                                          <p:attrName>fillcolor</p:attrName>
                                        </p:attrNameLst>
                                      </p:cBhvr>
                                      <p:to>
                                        <a:schemeClr val="bg1"/>
                                      </p:to>
                                    </p:animClr>
                                    <p:set>
                                      <p:cBhvr>
                                        <p:cTn id="15" dur="250" autoRev="1" fill="remove"/>
                                        <p:tgtEl>
                                          <p:spTgt spid="19"/>
                                        </p:tgtEl>
                                        <p:attrNameLst>
                                          <p:attrName>fill.type</p:attrName>
                                        </p:attrNameLst>
                                      </p:cBhvr>
                                      <p:to>
                                        <p:strVal val="solid"/>
                                      </p:to>
                                    </p:set>
                                    <p:set>
                                      <p:cBhvr>
                                        <p:cTn id="16" dur="25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D4 — </a:t>
            </a:r>
            <a:r>
              <a:rPr lang="en-US" altLang="zh-CN" dirty="0">
                <a:ea typeface="宋体" panose="02010600030101010101" pitchFamily="2" charset="-122"/>
              </a:rPr>
              <a:t>Root Cause Analysis</a:t>
            </a:r>
            <a:br>
              <a:rPr lang="en-US" altLang="zh-CN" dirty="0">
                <a:ea typeface="宋体" panose="02010600030101010101" pitchFamily="2" charset="-122"/>
              </a:rPr>
            </a:br>
            <a:r>
              <a:rPr lang="en-US" altLang="zh-CN" dirty="0">
                <a:ea typeface="宋体" panose="02010600030101010101" pitchFamily="2" charset="-122"/>
              </a:rPr>
              <a:t>D4</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根本原因分析</a:t>
            </a:r>
            <a:endParaRPr lang="en-US" altLang="en-US" dirty="0">
              <a:latin typeface="+mn-lt"/>
            </a:endParaRPr>
          </a:p>
        </p:txBody>
      </p:sp>
      <p:pic>
        <p:nvPicPr>
          <p:cNvPr id="37896" name="Picture 17"/>
          <p:cNvPicPr>
            <a:picLocks noChangeAspect="1"/>
          </p:cNvPicPr>
          <p:nvPr/>
        </p:nvPicPr>
        <p:blipFill>
          <a:blip r:embed="rId2">
            <a:extLst>
              <a:ext uri="{28A0092B-C50C-407E-A947-70E740481C1C}">
                <a14:useLocalDpi xmlns:a14="http://schemas.microsoft.com/office/drawing/2010/main" val="0"/>
              </a:ext>
            </a:extLst>
          </a:blip>
          <a:srcRect l="19128" t="25114" r="46056" b="28214"/>
          <a:stretch>
            <a:fillRect/>
          </a:stretch>
        </p:blipFill>
        <p:spPr bwMode="auto">
          <a:xfrm>
            <a:off x="5334000" y="4409448"/>
            <a:ext cx="3377968" cy="214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0ED23B8F-738F-40C2-BA2E-1B71FB5A0B2C}"/>
              </a:ext>
            </a:extLst>
          </p:cNvPr>
          <p:cNvGrpSpPr/>
          <p:nvPr/>
        </p:nvGrpSpPr>
        <p:grpSpPr>
          <a:xfrm>
            <a:off x="4375323" y="1428904"/>
            <a:ext cx="4616277" cy="3260884"/>
            <a:chOff x="491938" y="3917950"/>
            <a:chExt cx="4322786" cy="3013675"/>
          </a:xfrm>
        </p:grpSpPr>
        <p:sp>
          <p:nvSpPr>
            <p:cNvPr id="37895" name="TextBox 1"/>
            <p:cNvSpPr txBox="1">
              <a:spLocks noChangeArrowheads="1"/>
            </p:cNvSpPr>
            <p:nvPr/>
          </p:nvSpPr>
          <p:spPr bwMode="auto">
            <a:xfrm>
              <a:off x="539750" y="3917950"/>
              <a:ext cx="4274974" cy="113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 typeface="Arial" panose="020B0604020202020204" pitchFamily="34" charset="0"/>
                <a:buChar char="•"/>
              </a:pPr>
              <a:r>
                <a:rPr lang="en-US" altLang="en-US" sz="1600" dirty="0"/>
                <a:t>Appropriate quality tool to investigate all potential root cause, e.g. Fishbone, Failure Tree. It will help us to find all root cause.</a:t>
              </a:r>
            </a:p>
            <a:p>
              <a:r>
                <a:rPr lang="zh-CN" altLang="en-US" sz="1600" dirty="0"/>
                <a:t>     运用合适的质量工具调查所有潜在的根本原因，</a:t>
              </a:r>
              <a:endParaRPr lang="en-US" altLang="zh-CN" sz="1600" dirty="0"/>
            </a:p>
            <a:p>
              <a:r>
                <a:rPr lang="zh-CN" altLang="en-US" sz="1600" dirty="0"/>
                <a:t>     如：鱼骨图，失效树等。有利于找到根本原因。</a:t>
              </a:r>
              <a:endParaRPr lang="en-US" altLang="en-US" sz="1400" dirty="0"/>
            </a:p>
          </p:txBody>
        </p:sp>
        <p:sp>
          <p:nvSpPr>
            <p:cNvPr id="37897" name="TextBox 20"/>
            <p:cNvSpPr txBox="1">
              <a:spLocks noChangeArrowheads="1"/>
            </p:cNvSpPr>
            <p:nvPr/>
          </p:nvSpPr>
          <p:spPr bwMode="auto">
            <a:xfrm>
              <a:off x="539750" y="5083454"/>
              <a:ext cx="4274974" cy="45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 typeface="Arial" panose="020B0604020202020204" pitchFamily="34" charset="0"/>
                <a:buChar char="•"/>
              </a:pPr>
              <a:r>
                <a:rPr lang="en-US" altLang="en-US" sz="1600" dirty="0"/>
                <a:t>All root cause shall be analyzed with 5why.</a:t>
              </a:r>
            </a:p>
            <a:p>
              <a:r>
                <a:rPr lang="zh-CN" altLang="en-US" sz="1600" dirty="0"/>
                <a:t>     所有的根本原因必须使用‘</a:t>
              </a:r>
              <a:r>
                <a:rPr lang="en-US" altLang="zh-CN" sz="1600" dirty="0"/>
                <a:t>5</a:t>
              </a:r>
              <a:r>
                <a:rPr lang="zh-CN" altLang="en-US" sz="1600" dirty="0"/>
                <a:t>个为什么’分析。</a:t>
              </a:r>
              <a:endParaRPr lang="en-US" altLang="en-US" sz="1400" dirty="0"/>
            </a:p>
          </p:txBody>
        </p:sp>
        <p:sp>
          <p:nvSpPr>
            <p:cNvPr id="37898" name="TextBox 20"/>
            <p:cNvSpPr txBox="1">
              <a:spLocks noChangeArrowheads="1"/>
            </p:cNvSpPr>
            <p:nvPr/>
          </p:nvSpPr>
          <p:spPr bwMode="auto">
            <a:xfrm>
              <a:off x="491938" y="5566294"/>
              <a:ext cx="4132263" cy="136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 typeface="Arial" panose="020B0604020202020204" pitchFamily="34" charset="0"/>
                <a:buChar char="•"/>
              </a:pPr>
              <a:r>
                <a:rPr lang="en-US" altLang="en-US" sz="1600" dirty="0"/>
                <a:t> The analysis procedure should be clear &amp; reasonable and in system methodology. Recommend to attach detail analysis report in the last page.</a:t>
              </a:r>
            </a:p>
            <a:p>
              <a:pPr marL="285750" indent="-285750">
                <a:buFont typeface="Arial" panose="020B0604020202020204" pitchFamily="34" charset="0"/>
                <a:buChar char="•"/>
              </a:pPr>
              <a:r>
                <a:rPr lang="zh-CN" altLang="en-US" sz="1600" dirty="0"/>
                <a:t>分析流程须清晰，合理并具有系统方法。建议将分析附件放在末页。 </a:t>
              </a:r>
              <a:endParaRPr lang="en-US" altLang="en-US" sz="1400" dirty="0"/>
            </a:p>
          </p:txBody>
        </p:sp>
      </p:grpSp>
      <p:grpSp>
        <p:nvGrpSpPr>
          <p:cNvPr id="25" name="Group 24">
            <a:extLst>
              <a:ext uri="{FF2B5EF4-FFF2-40B4-BE49-F238E27FC236}">
                <a16:creationId xmlns:a16="http://schemas.microsoft.com/office/drawing/2014/main" id="{54527F4F-78D2-4479-8AE2-DF4C0B3269C7}"/>
              </a:ext>
            </a:extLst>
          </p:cNvPr>
          <p:cNvGrpSpPr/>
          <p:nvPr/>
        </p:nvGrpSpPr>
        <p:grpSpPr>
          <a:xfrm>
            <a:off x="534106" y="1478270"/>
            <a:ext cx="3863795" cy="2841981"/>
            <a:chOff x="1059883" y="1475320"/>
            <a:chExt cx="3863795" cy="2841981"/>
          </a:xfrm>
        </p:grpSpPr>
        <p:sp>
          <p:nvSpPr>
            <p:cNvPr id="9" name="Oval 8">
              <a:extLst>
                <a:ext uri="{FF2B5EF4-FFF2-40B4-BE49-F238E27FC236}">
                  <a16:creationId xmlns:a16="http://schemas.microsoft.com/office/drawing/2014/main" id="{AFCE6FF9-B9DB-4AF7-A7B6-AC4860E81A7B}"/>
                </a:ext>
              </a:extLst>
            </p:cNvPr>
            <p:cNvSpPr/>
            <p:nvPr/>
          </p:nvSpPr>
          <p:spPr>
            <a:xfrm>
              <a:off x="2610424" y="2527762"/>
              <a:ext cx="56934" cy="569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a:extLst>
                <a:ext uri="{FF2B5EF4-FFF2-40B4-BE49-F238E27FC236}">
                  <a16:creationId xmlns:a16="http://schemas.microsoft.com/office/drawing/2014/main" id="{7D109BD2-9EF3-4AEE-8D90-40C4EDAB6F51}"/>
                </a:ext>
              </a:extLst>
            </p:cNvPr>
            <p:cNvSpPr/>
            <p:nvPr/>
          </p:nvSpPr>
          <p:spPr>
            <a:xfrm>
              <a:off x="2567153" y="2632899"/>
              <a:ext cx="56934" cy="569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E3EC566A-3561-471A-B773-C57478AE7A3F}"/>
                </a:ext>
              </a:extLst>
            </p:cNvPr>
            <p:cNvSpPr/>
            <p:nvPr/>
          </p:nvSpPr>
          <p:spPr>
            <a:xfrm>
              <a:off x="2536408" y="1736317"/>
              <a:ext cx="56934" cy="569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D53E04CF-7681-42FF-8B19-63B69FBC4FF4}"/>
                </a:ext>
              </a:extLst>
            </p:cNvPr>
            <p:cNvSpPr/>
            <p:nvPr/>
          </p:nvSpPr>
          <p:spPr>
            <a:xfrm>
              <a:off x="2615548" y="1686060"/>
              <a:ext cx="56934" cy="569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C6E28B47-A518-49D4-B93E-CE24CF901E70}"/>
                </a:ext>
              </a:extLst>
            </p:cNvPr>
            <p:cNvSpPr/>
            <p:nvPr/>
          </p:nvSpPr>
          <p:spPr>
            <a:xfrm>
              <a:off x="2694688" y="1635803"/>
              <a:ext cx="56934" cy="569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B17F4277-484F-454A-A4F1-57AB529600A8}"/>
                </a:ext>
              </a:extLst>
            </p:cNvPr>
            <p:cNvSpPr/>
            <p:nvPr/>
          </p:nvSpPr>
          <p:spPr>
            <a:xfrm>
              <a:off x="2773827" y="1686060"/>
              <a:ext cx="56934" cy="569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6CF655F7-6C70-4169-B32A-5E4D4B5E4879}"/>
                </a:ext>
              </a:extLst>
            </p:cNvPr>
            <p:cNvSpPr/>
            <p:nvPr/>
          </p:nvSpPr>
          <p:spPr>
            <a:xfrm>
              <a:off x="2852967" y="1736317"/>
              <a:ext cx="56934" cy="569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BC986F88-B76E-4768-AE83-1A4343212807}"/>
                </a:ext>
              </a:extLst>
            </p:cNvPr>
            <p:cNvSpPr/>
            <p:nvPr/>
          </p:nvSpPr>
          <p:spPr>
            <a:xfrm>
              <a:off x="2694688" y="1741745"/>
              <a:ext cx="56934" cy="569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a:extLst>
                <a:ext uri="{FF2B5EF4-FFF2-40B4-BE49-F238E27FC236}">
                  <a16:creationId xmlns:a16="http://schemas.microsoft.com/office/drawing/2014/main" id="{8512265E-7FE5-46E8-8858-183E7301728C}"/>
                </a:ext>
              </a:extLst>
            </p:cNvPr>
            <p:cNvSpPr/>
            <p:nvPr/>
          </p:nvSpPr>
          <p:spPr>
            <a:xfrm>
              <a:off x="2694688" y="1847887"/>
              <a:ext cx="56934" cy="5693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DF1A2E53-7B03-4110-A661-949E1BABBE7C}"/>
                </a:ext>
              </a:extLst>
            </p:cNvPr>
            <p:cNvSpPr/>
            <p:nvPr/>
          </p:nvSpPr>
          <p:spPr>
            <a:xfrm>
              <a:off x="1658073" y="3468631"/>
              <a:ext cx="1916410" cy="848670"/>
            </a:xfrm>
            <a:custGeom>
              <a:avLst/>
              <a:gdLst>
                <a:gd name="connsiteX0" fmla="*/ 0 w 1603046"/>
                <a:gd name="connsiteY0" fmla="*/ 141448 h 848670"/>
                <a:gd name="connsiteX1" fmla="*/ 141448 w 1603046"/>
                <a:gd name="connsiteY1" fmla="*/ 0 h 848670"/>
                <a:gd name="connsiteX2" fmla="*/ 1461598 w 1603046"/>
                <a:gd name="connsiteY2" fmla="*/ 0 h 848670"/>
                <a:gd name="connsiteX3" fmla="*/ 1603046 w 1603046"/>
                <a:gd name="connsiteY3" fmla="*/ 141448 h 848670"/>
                <a:gd name="connsiteX4" fmla="*/ 1603046 w 1603046"/>
                <a:gd name="connsiteY4" fmla="*/ 707222 h 848670"/>
                <a:gd name="connsiteX5" fmla="*/ 1461598 w 1603046"/>
                <a:gd name="connsiteY5" fmla="*/ 848670 h 848670"/>
                <a:gd name="connsiteX6" fmla="*/ 141448 w 1603046"/>
                <a:gd name="connsiteY6" fmla="*/ 848670 h 848670"/>
                <a:gd name="connsiteX7" fmla="*/ 0 w 1603046"/>
                <a:gd name="connsiteY7" fmla="*/ 707222 h 848670"/>
                <a:gd name="connsiteX8" fmla="*/ 0 w 1603046"/>
                <a:gd name="connsiteY8" fmla="*/ 141448 h 84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046" h="848670">
                  <a:moveTo>
                    <a:pt x="0" y="141448"/>
                  </a:moveTo>
                  <a:cubicBezTo>
                    <a:pt x="0" y="63328"/>
                    <a:pt x="63328" y="0"/>
                    <a:pt x="141448" y="0"/>
                  </a:cubicBezTo>
                  <a:lnTo>
                    <a:pt x="1461598" y="0"/>
                  </a:lnTo>
                  <a:cubicBezTo>
                    <a:pt x="1539718" y="0"/>
                    <a:pt x="1603046" y="63328"/>
                    <a:pt x="1603046" y="141448"/>
                  </a:cubicBezTo>
                  <a:lnTo>
                    <a:pt x="1603046" y="707222"/>
                  </a:lnTo>
                  <a:cubicBezTo>
                    <a:pt x="1603046" y="785342"/>
                    <a:pt x="1539718" y="848670"/>
                    <a:pt x="1461598" y="848670"/>
                  </a:cubicBezTo>
                  <a:lnTo>
                    <a:pt x="141448" y="848670"/>
                  </a:lnTo>
                  <a:cubicBezTo>
                    <a:pt x="63328" y="848670"/>
                    <a:pt x="0" y="785342"/>
                    <a:pt x="0" y="707222"/>
                  </a:cubicBezTo>
                  <a:lnTo>
                    <a:pt x="0" y="14144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374" tIns="79529" rIns="79529" bIns="79529" numCol="1" spcCol="1270" anchor="ctr" anchorCtr="0">
              <a:noAutofit/>
            </a:bodyPr>
            <a:lstStyle/>
            <a:p>
              <a:pPr marL="0" lvl="0" indent="0" algn="l" defTabSz="444500">
                <a:lnSpc>
                  <a:spcPct val="90000"/>
                </a:lnSpc>
                <a:spcBef>
                  <a:spcPct val="0"/>
                </a:spcBef>
                <a:spcAft>
                  <a:spcPct val="35000"/>
                </a:spcAft>
                <a:buNone/>
              </a:pPr>
              <a:r>
                <a:rPr lang="en-US" altLang="zh-CN" sz="1000" kern="1200" dirty="0"/>
                <a:t>Identify </a:t>
              </a:r>
              <a:r>
                <a:rPr lang="en-US" altLang="zh-CN" sz="900" kern="1200" dirty="0"/>
                <a:t>criminal</a:t>
              </a:r>
              <a:r>
                <a:rPr lang="en-US" altLang="zh-CN" sz="1000" kern="1200" dirty="0"/>
                <a:t> suspect (Fish bone</a:t>
              </a:r>
              <a:r>
                <a:rPr lang="zh-CN" altLang="en-US" sz="1000" kern="1200" dirty="0"/>
                <a:t>、</a:t>
              </a:r>
              <a:r>
                <a:rPr lang="en-US" altLang="zh-CN" sz="1000" kern="1200" dirty="0"/>
                <a:t>FTA</a:t>
              </a:r>
              <a:r>
                <a:rPr lang="zh-CN" altLang="en-US" sz="1000" kern="1200" dirty="0"/>
                <a:t>、</a:t>
              </a:r>
              <a:r>
                <a:rPr lang="en-US" altLang="zh-CN" sz="1000" kern="1200" dirty="0"/>
                <a:t>flow chart</a:t>
              </a:r>
              <a:r>
                <a:rPr lang="zh-CN" altLang="en-US" sz="1000" kern="1200" dirty="0"/>
                <a:t>、</a:t>
              </a:r>
              <a:r>
                <a:rPr lang="en-US" altLang="zh-CN" sz="1000" kern="1200" dirty="0"/>
                <a:t>,</a:t>
              </a:r>
              <a:r>
                <a:rPr lang="en-US" altLang="zh-CN" sz="1000" kern="1200" dirty="0" err="1"/>
                <a:t>module,FMEA,etc</a:t>
              </a:r>
              <a:r>
                <a:rPr lang="en-US" altLang="zh-CN" sz="1000" kern="1200" dirty="0"/>
                <a:t>.)</a:t>
              </a:r>
              <a:r>
                <a:rPr lang="zh-CN" altLang="en-US" sz="1000" kern="1200" dirty="0"/>
                <a:t> </a:t>
              </a:r>
              <a:endParaRPr lang="en-US" altLang="zh-CN" sz="1000" kern="1200" dirty="0"/>
            </a:p>
            <a:p>
              <a:pPr marL="0" lvl="0" indent="0" algn="l" defTabSz="444500">
                <a:lnSpc>
                  <a:spcPct val="90000"/>
                </a:lnSpc>
                <a:spcBef>
                  <a:spcPct val="0"/>
                </a:spcBef>
                <a:spcAft>
                  <a:spcPct val="35000"/>
                </a:spcAft>
                <a:buNone/>
              </a:pPr>
              <a:r>
                <a:rPr lang="zh-CN" altLang="en-US" sz="1000" dirty="0"/>
                <a:t>识别嫌疑人（鱼骨图，失效树，流程图，</a:t>
              </a:r>
              <a:r>
                <a:rPr lang="en-US" altLang="zh-CN" sz="1000" dirty="0"/>
                <a:t>FMEA)</a:t>
              </a:r>
              <a:endParaRPr lang="zh-CN" altLang="en-US" sz="1000" kern="1200" dirty="0"/>
            </a:p>
          </p:txBody>
        </p:sp>
        <p:sp>
          <p:nvSpPr>
            <p:cNvPr id="20" name="Oval 19">
              <a:extLst>
                <a:ext uri="{FF2B5EF4-FFF2-40B4-BE49-F238E27FC236}">
                  <a16:creationId xmlns:a16="http://schemas.microsoft.com/office/drawing/2014/main" id="{84AE3687-064B-4C0B-B8CF-2B501F5DC0A6}"/>
                </a:ext>
              </a:extLst>
            </p:cNvPr>
            <p:cNvSpPr/>
            <p:nvPr/>
          </p:nvSpPr>
          <p:spPr>
            <a:xfrm>
              <a:off x="1059883" y="2956136"/>
              <a:ext cx="832656" cy="835262"/>
            </a:xfrm>
            <a:prstGeom prst="ellipse">
              <a:avLst/>
            </a:prstGeom>
            <a:blipFill>
              <a:blip r:embed="rId3" cstate="print">
                <a:extLst>
                  <a:ext uri="{28A0092B-C50C-407E-A947-70E740481C1C}">
                    <a14:useLocalDpi xmlns:a14="http://schemas.microsoft.com/office/drawing/2010/main" val="0"/>
                  </a:ext>
                </a:extLst>
              </a:blip>
              <a:srcRect/>
              <a:stretch>
                <a:fillRect t="-12000" b="-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Freeform: Shape 20">
              <a:extLst>
                <a:ext uri="{FF2B5EF4-FFF2-40B4-BE49-F238E27FC236}">
                  <a16:creationId xmlns:a16="http://schemas.microsoft.com/office/drawing/2014/main" id="{805C3437-A0D8-4B43-A1EA-AA1500F8F7A0}"/>
                </a:ext>
              </a:extLst>
            </p:cNvPr>
            <p:cNvSpPr/>
            <p:nvPr/>
          </p:nvSpPr>
          <p:spPr>
            <a:xfrm>
              <a:off x="2610424" y="2549868"/>
              <a:ext cx="1916410" cy="848670"/>
            </a:xfrm>
            <a:custGeom>
              <a:avLst/>
              <a:gdLst>
                <a:gd name="connsiteX0" fmla="*/ 0 w 1414449"/>
                <a:gd name="connsiteY0" fmla="*/ 141448 h 848670"/>
                <a:gd name="connsiteX1" fmla="*/ 141448 w 1414449"/>
                <a:gd name="connsiteY1" fmla="*/ 0 h 848670"/>
                <a:gd name="connsiteX2" fmla="*/ 1273001 w 1414449"/>
                <a:gd name="connsiteY2" fmla="*/ 0 h 848670"/>
                <a:gd name="connsiteX3" fmla="*/ 1414449 w 1414449"/>
                <a:gd name="connsiteY3" fmla="*/ 141448 h 848670"/>
                <a:gd name="connsiteX4" fmla="*/ 1414449 w 1414449"/>
                <a:gd name="connsiteY4" fmla="*/ 707222 h 848670"/>
                <a:gd name="connsiteX5" fmla="*/ 1273001 w 1414449"/>
                <a:gd name="connsiteY5" fmla="*/ 848670 h 848670"/>
                <a:gd name="connsiteX6" fmla="*/ 141448 w 1414449"/>
                <a:gd name="connsiteY6" fmla="*/ 848670 h 848670"/>
                <a:gd name="connsiteX7" fmla="*/ 0 w 1414449"/>
                <a:gd name="connsiteY7" fmla="*/ 707222 h 848670"/>
                <a:gd name="connsiteX8" fmla="*/ 0 w 1414449"/>
                <a:gd name="connsiteY8" fmla="*/ 141448 h 84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449" h="848670">
                  <a:moveTo>
                    <a:pt x="0" y="141448"/>
                  </a:moveTo>
                  <a:cubicBezTo>
                    <a:pt x="0" y="63328"/>
                    <a:pt x="63328" y="0"/>
                    <a:pt x="141448" y="0"/>
                  </a:cubicBezTo>
                  <a:lnTo>
                    <a:pt x="1273001" y="0"/>
                  </a:lnTo>
                  <a:cubicBezTo>
                    <a:pt x="1351121" y="0"/>
                    <a:pt x="1414449" y="63328"/>
                    <a:pt x="1414449" y="141448"/>
                  </a:cubicBezTo>
                  <a:lnTo>
                    <a:pt x="1414449" y="707222"/>
                  </a:lnTo>
                  <a:cubicBezTo>
                    <a:pt x="1414449" y="785342"/>
                    <a:pt x="1351121" y="848670"/>
                    <a:pt x="1273001" y="848670"/>
                  </a:cubicBezTo>
                  <a:lnTo>
                    <a:pt x="141448" y="848670"/>
                  </a:lnTo>
                  <a:cubicBezTo>
                    <a:pt x="63328" y="848670"/>
                    <a:pt x="0" y="785342"/>
                    <a:pt x="0" y="707222"/>
                  </a:cubicBezTo>
                  <a:lnTo>
                    <a:pt x="0" y="14144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374" tIns="75719" rIns="75719" bIns="75719" numCol="1" spcCol="1270" anchor="ctr" anchorCtr="0">
              <a:noAutofit/>
            </a:bodyPr>
            <a:lstStyle/>
            <a:p>
              <a:pPr marL="0" lvl="0" indent="0" algn="l" defTabSz="400050">
                <a:lnSpc>
                  <a:spcPct val="90000"/>
                </a:lnSpc>
                <a:spcBef>
                  <a:spcPct val="0"/>
                </a:spcBef>
                <a:spcAft>
                  <a:spcPct val="35000"/>
                </a:spcAft>
                <a:buNone/>
              </a:pPr>
              <a:r>
                <a:rPr lang="en-US" altLang="zh-CN" sz="900" kern="1200" dirty="0"/>
                <a:t>  Determine real murderer</a:t>
              </a:r>
              <a:r>
                <a:rPr lang="zh-CN" altLang="en-US" sz="900" kern="1200" dirty="0"/>
                <a:t> </a:t>
              </a:r>
              <a:r>
                <a:rPr lang="en-US" altLang="zh-CN" sz="900" kern="1200" dirty="0"/>
                <a:t>(reproductivity or confirm history record</a:t>
              </a:r>
              <a:r>
                <a:rPr lang="zh-CN" altLang="en-US" sz="900" kern="1200" dirty="0"/>
                <a:t>）确定嫌疑人</a:t>
              </a:r>
              <a:endParaRPr lang="en-US" altLang="zh-CN" sz="900" kern="1200" dirty="0"/>
            </a:p>
            <a:p>
              <a:pPr marL="0" lvl="0" indent="0" algn="l" defTabSz="400050">
                <a:lnSpc>
                  <a:spcPct val="90000"/>
                </a:lnSpc>
                <a:spcBef>
                  <a:spcPct val="0"/>
                </a:spcBef>
                <a:spcAft>
                  <a:spcPct val="35000"/>
                </a:spcAft>
                <a:buNone/>
              </a:pPr>
              <a:r>
                <a:rPr lang="zh-CN" altLang="en-US" sz="900" dirty="0"/>
                <a:t>（再现或确定历史记录）</a:t>
              </a:r>
              <a:endParaRPr lang="zh-CN" altLang="en-US" sz="900" kern="1200" dirty="0"/>
            </a:p>
          </p:txBody>
        </p:sp>
        <p:sp>
          <p:nvSpPr>
            <p:cNvPr id="22" name="Oval 21">
              <a:extLst>
                <a:ext uri="{FF2B5EF4-FFF2-40B4-BE49-F238E27FC236}">
                  <a16:creationId xmlns:a16="http://schemas.microsoft.com/office/drawing/2014/main" id="{344E6465-70F8-4AB8-8E96-587B6C3D959A}"/>
                </a:ext>
              </a:extLst>
            </p:cNvPr>
            <p:cNvSpPr/>
            <p:nvPr/>
          </p:nvSpPr>
          <p:spPr>
            <a:xfrm>
              <a:off x="1609945" y="2254963"/>
              <a:ext cx="1129806" cy="830377"/>
            </a:xfrm>
            <a:prstGeom prst="ellipse">
              <a:avLst/>
            </a:prstGeom>
            <a:blipFill>
              <a:blip r:embed="rId4"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Freeform: Shape 22">
              <a:extLst>
                <a:ext uri="{FF2B5EF4-FFF2-40B4-BE49-F238E27FC236}">
                  <a16:creationId xmlns:a16="http://schemas.microsoft.com/office/drawing/2014/main" id="{8345822D-2FDC-4748-AA39-CDB337185FA3}"/>
                </a:ext>
              </a:extLst>
            </p:cNvPr>
            <p:cNvSpPr/>
            <p:nvPr/>
          </p:nvSpPr>
          <p:spPr>
            <a:xfrm>
              <a:off x="3008424" y="1516523"/>
              <a:ext cx="1915254" cy="848670"/>
            </a:xfrm>
            <a:custGeom>
              <a:avLst/>
              <a:gdLst>
                <a:gd name="connsiteX0" fmla="*/ 0 w 1414449"/>
                <a:gd name="connsiteY0" fmla="*/ 141448 h 848670"/>
                <a:gd name="connsiteX1" fmla="*/ 141448 w 1414449"/>
                <a:gd name="connsiteY1" fmla="*/ 0 h 848670"/>
                <a:gd name="connsiteX2" fmla="*/ 1273001 w 1414449"/>
                <a:gd name="connsiteY2" fmla="*/ 0 h 848670"/>
                <a:gd name="connsiteX3" fmla="*/ 1414449 w 1414449"/>
                <a:gd name="connsiteY3" fmla="*/ 141448 h 848670"/>
                <a:gd name="connsiteX4" fmla="*/ 1414449 w 1414449"/>
                <a:gd name="connsiteY4" fmla="*/ 707222 h 848670"/>
                <a:gd name="connsiteX5" fmla="*/ 1273001 w 1414449"/>
                <a:gd name="connsiteY5" fmla="*/ 848670 h 848670"/>
                <a:gd name="connsiteX6" fmla="*/ 141448 w 1414449"/>
                <a:gd name="connsiteY6" fmla="*/ 848670 h 848670"/>
                <a:gd name="connsiteX7" fmla="*/ 0 w 1414449"/>
                <a:gd name="connsiteY7" fmla="*/ 707222 h 848670"/>
                <a:gd name="connsiteX8" fmla="*/ 0 w 1414449"/>
                <a:gd name="connsiteY8" fmla="*/ 141448 h 84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449" h="848670">
                  <a:moveTo>
                    <a:pt x="0" y="141448"/>
                  </a:moveTo>
                  <a:cubicBezTo>
                    <a:pt x="0" y="63328"/>
                    <a:pt x="63328" y="0"/>
                    <a:pt x="141448" y="0"/>
                  </a:cubicBezTo>
                  <a:lnTo>
                    <a:pt x="1273001" y="0"/>
                  </a:lnTo>
                  <a:cubicBezTo>
                    <a:pt x="1351121" y="0"/>
                    <a:pt x="1414449" y="63328"/>
                    <a:pt x="1414449" y="141448"/>
                  </a:cubicBezTo>
                  <a:lnTo>
                    <a:pt x="1414449" y="707222"/>
                  </a:lnTo>
                  <a:cubicBezTo>
                    <a:pt x="1414449" y="785342"/>
                    <a:pt x="1351121" y="848670"/>
                    <a:pt x="1273001" y="848670"/>
                  </a:cubicBezTo>
                  <a:lnTo>
                    <a:pt x="141448" y="848670"/>
                  </a:lnTo>
                  <a:cubicBezTo>
                    <a:pt x="63328" y="848670"/>
                    <a:pt x="0" y="785342"/>
                    <a:pt x="0" y="707222"/>
                  </a:cubicBezTo>
                  <a:lnTo>
                    <a:pt x="0" y="14144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374" tIns="79529" rIns="79529" bIns="79529" numCol="1" spcCol="1270" anchor="ctr" anchorCtr="0">
              <a:noAutofit/>
            </a:bodyPr>
            <a:lstStyle/>
            <a:p>
              <a:pPr marL="0" lvl="0" indent="0" algn="l" defTabSz="444500">
                <a:lnSpc>
                  <a:spcPct val="90000"/>
                </a:lnSpc>
                <a:spcBef>
                  <a:spcPct val="0"/>
                </a:spcBef>
                <a:spcAft>
                  <a:spcPct val="35000"/>
                </a:spcAft>
                <a:buNone/>
              </a:pPr>
              <a:r>
                <a:rPr lang="en-US" altLang="zh-CN" sz="1000" kern="1200" dirty="0"/>
                <a:t>Study criminal motive</a:t>
              </a:r>
            </a:p>
            <a:p>
              <a:pPr marL="0" lvl="0" indent="0" algn="l" defTabSz="444500">
                <a:lnSpc>
                  <a:spcPct val="90000"/>
                </a:lnSpc>
                <a:spcBef>
                  <a:spcPct val="0"/>
                </a:spcBef>
                <a:spcAft>
                  <a:spcPct val="35000"/>
                </a:spcAft>
                <a:buNone/>
              </a:pPr>
              <a:r>
                <a:rPr lang="zh-CN" altLang="en-US" sz="1000" kern="1200" dirty="0"/>
                <a:t>研究‘犯罪’动机</a:t>
              </a:r>
              <a:endParaRPr lang="en-US" altLang="zh-CN" sz="1000" kern="1200" dirty="0"/>
            </a:p>
            <a:p>
              <a:pPr marL="0" lvl="0" indent="0" algn="l" defTabSz="444500">
                <a:lnSpc>
                  <a:spcPct val="90000"/>
                </a:lnSpc>
                <a:spcBef>
                  <a:spcPct val="0"/>
                </a:spcBef>
                <a:spcAft>
                  <a:spcPct val="35000"/>
                </a:spcAft>
                <a:buNone/>
              </a:pPr>
              <a:r>
                <a:rPr lang="zh-CN" altLang="en-US" sz="1000" kern="1200" dirty="0"/>
                <a:t>（</a:t>
              </a:r>
              <a:r>
                <a:rPr lang="en-US" altLang="zh-CN" sz="1000" kern="1200" dirty="0"/>
                <a:t>5 Why/5</a:t>
              </a:r>
              <a:r>
                <a:rPr lang="zh-CN" altLang="en-US" sz="1000" kern="1200" dirty="0"/>
                <a:t>个为什么</a:t>
              </a:r>
              <a:r>
                <a:rPr lang="en-US" altLang="zh-CN" sz="1000" kern="1200" dirty="0"/>
                <a:t>)</a:t>
              </a:r>
              <a:endParaRPr lang="zh-CN" altLang="en-US" sz="1000" kern="1200" dirty="0"/>
            </a:p>
          </p:txBody>
        </p:sp>
        <p:sp>
          <p:nvSpPr>
            <p:cNvPr id="24" name="Oval 23">
              <a:extLst>
                <a:ext uri="{FF2B5EF4-FFF2-40B4-BE49-F238E27FC236}">
                  <a16:creationId xmlns:a16="http://schemas.microsoft.com/office/drawing/2014/main" id="{09E1D7C2-C20A-4C0D-BD72-1265CA7D6D98}"/>
                </a:ext>
              </a:extLst>
            </p:cNvPr>
            <p:cNvSpPr/>
            <p:nvPr/>
          </p:nvSpPr>
          <p:spPr>
            <a:xfrm>
              <a:off x="2037595" y="1475320"/>
              <a:ext cx="999857" cy="931077"/>
            </a:xfrm>
            <a:prstGeom prst="ellipse">
              <a:avLst/>
            </a:prstGeom>
            <a:blipFill>
              <a:blip r:embed="rId5" cstate="print">
                <a:extLst>
                  <a:ext uri="{28A0092B-C50C-407E-A947-70E740481C1C}">
                    <a14:useLocalDpi xmlns:a14="http://schemas.microsoft.com/office/drawing/2010/main" val="0"/>
                  </a:ext>
                </a:extLst>
              </a:blip>
              <a:srcRect/>
              <a:stretch>
                <a:fillRect t="-13000" b="-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6" name="Slide Number Placeholder 4">
            <a:extLst>
              <a:ext uri="{FF2B5EF4-FFF2-40B4-BE49-F238E27FC236}">
                <a16:creationId xmlns:a16="http://schemas.microsoft.com/office/drawing/2014/main" id="{9395694C-63BF-4CE6-8CD9-0C14E3541EA1}"/>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22</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D4 — </a:t>
            </a:r>
            <a:r>
              <a:rPr lang="en-US" altLang="zh-CN" dirty="0">
                <a:ea typeface="宋体" panose="02010600030101010101" pitchFamily="2" charset="-122"/>
              </a:rPr>
              <a:t>Root Cause Analysis</a:t>
            </a:r>
            <a:br>
              <a:rPr lang="en-US" altLang="zh-CN" dirty="0">
                <a:ea typeface="宋体" panose="02010600030101010101" pitchFamily="2" charset="-122"/>
              </a:rPr>
            </a:br>
            <a:r>
              <a:rPr lang="en-US" altLang="zh-CN" dirty="0">
                <a:ea typeface="宋体" panose="02010600030101010101" pitchFamily="2" charset="-122"/>
              </a:rPr>
              <a:t>D4</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根本原因分析</a:t>
            </a:r>
            <a:endParaRPr lang="en-US" altLang="en-US" dirty="0">
              <a:latin typeface="+mn-lt"/>
            </a:endParaRPr>
          </a:p>
        </p:txBody>
      </p:sp>
      <p:sp>
        <p:nvSpPr>
          <p:cNvPr id="38920" name="TextBox 1"/>
          <p:cNvSpPr txBox="1">
            <a:spLocks noChangeArrowheads="1"/>
          </p:cNvSpPr>
          <p:nvPr/>
        </p:nvSpPr>
        <p:spPr bwMode="auto">
          <a:xfrm>
            <a:off x="655557" y="5278826"/>
            <a:ext cx="76755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The 5 Whys is a question-asking technique used to explore the cause-and-effect relationships underlying a particular problem. The primary goal of the technique is to determine the root cause of a defect or problem.</a:t>
            </a:r>
          </a:p>
          <a:p>
            <a:r>
              <a:rPr lang="zh-CN" altLang="en-US" sz="1400" dirty="0"/>
              <a:t>‘</a:t>
            </a:r>
            <a:r>
              <a:rPr lang="en-US" altLang="zh-CN" sz="1400" dirty="0"/>
              <a:t>5</a:t>
            </a:r>
            <a:r>
              <a:rPr lang="zh-CN" altLang="en-US" sz="1400" dirty="0"/>
              <a:t>个为什么’是一种提问技巧，用来探究特定问题背后的因果关系。它的主要目标是确定缺陷或问题的根源。</a:t>
            </a:r>
          </a:p>
          <a:p>
            <a:endParaRPr lang="en-US" altLang="en-US" sz="1400" dirty="0"/>
          </a:p>
        </p:txBody>
      </p:sp>
      <p:grpSp>
        <p:nvGrpSpPr>
          <p:cNvPr id="2" name="Group 1">
            <a:extLst>
              <a:ext uri="{FF2B5EF4-FFF2-40B4-BE49-F238E27FC236}">
                <a16:creationId xmlns:a16="http://schemas.microsoft.com/office/drawing/2014/main" id="{0E881B0C-4F93-42CE-B95D-0F0B6A95DA10}"/>
              </a:ext>
            </a:extLst>
          </p:cNvPr>
          <p:cNvGrpSpPr/>
          <p:nvPr/>
        </p:nvGrpSpPr>
        <p:grpSpPr>
          <a:xfrm>
            <a:off x="791288" y="1420813"/>
            <a:ext cx="7404100" cy="3732212"/>
            <a:chOff x="554038" y="1926804"/>
            <a:chExt cx="7404100" cy="3732212"/>
          </a:xfrm>
        </p:grpSpPr>
        <p:pic>
          <p:nvPicPr>
            <p:cNvPr id="389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038" y="1926804"/>
              <a:ext cx="7404100"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695533" y="2918565"/>
              <a:ext cx="2062874" cy="2077492"/>
            </a:xfrm>
            <a:prstGeom prst="rect">
              <a:avLst/>
            </a:prstGeom>
            <a:solidFill>
              <a:srgbClr val="92D050"/>
            </a:solidFill>
            <a:ln w="19050">
              <a:solidFill>
                <a:schemeClr val="tx2">
                  <a:lumMod val="60000"/>
                  <a:lumOff val="40000"/>
                </a:schemeClr>
              </a:solidFill>
            </a:ln>
          </p:spPr>
          <p:txBody>
            <a:bodyPr wrap="square" lIns="0" tIns="0" rIns="0" bIns="0">
              <a:spAutoFit/>
            </a:bodyPr>
            <a:lstStyle>
              <a:defPPr>
                <a:defRPr lang="de-DE"/>
              </a:defPPr>
              <a:lvl1pPr marL="342900" indent="-342900">
                <a:buAutoNum type="arabicPeriod"/>
                <a:defRPr sz="1200" b="0" i="0" u="none" strike="noStrike" baseline="0"/>
              </a:lvl1pPr>
            </a:lstStyle>
            <a:p>
              <a:r>
                <a:rPr lang="en-US" sz="900" dirty="0"/>
                <a:t>Why did our manufacturing process not prevent the incident?</a:t>
              </a:r>
            </a:p>
            <a:p>
              <a:pPr marL="0" indent="0">
                <a:buNone/>
              </a:pPr>
              <a:r>
                <a:rPr lang="zh-CN" altLang="en-US" sz="900" dirty="0"/>
                <a:t>          为什么我们的制造过程没能预防此   </a:t>
              </a:r>
              <a:endParaRPr lang="en-US" altLang="zh-CN" sz="900" dirty="0"/>
            </a:p>
            <a:p>
              <a:pPr marL="0" indent="0">
                <a:buNone/>
              </a:pPr>
              <a:r>
                <a:rPr lang="en-US" altLang="zh-CN" sz="900" dirty="0"/>
                <a:t>          </a:t>
              </a:r>
              <a:r>
                <a:rPr lang="zh-CN" altLang="en-US" sz="900" dirty="0"/>
                <a:t>事故的发生？</a:t>
              </a:r>
              <a:endParaRPr lang="en-US" altLang="zh-CN" sz="900" dirty="0"/>
            </a:p>
            <a:p>
              <a:pPr marL="0" indent="0">
                <a:buNone/>
              </a:pPr>
              <a:endParaRPr lang="en-US" altLang="zh-CN" sz="900" dirty="0"/>
            </a:p>
            <a:p>
              <a:pPr>
                <a:buFont typeface="+mj-lt"/>
                <a:buAutoNum type="arabicPeriod" startAt="2"/>
              </a:pPr>
              <a:r>
                <a:rPr lang="en-US" sz="900" dirty="0"/>
                <a:t>Repeat asking "Why" until you found the root cause (basic incidence), which is feasible to be controlled, e.g. ‘operation WI’, weakness design, supplier management, etc.</a:t>
              </a:r>
            </a:p>
            <a:p>
              <a:pPr marL="0" indent="0">
                <a:buNone/>
              </a:pPr>
              <a:r>
                <a:rPr lang="zh-CN" altLang="en-US" sz="900" dirty="0"/>
                <a:t>          不断重复问‘为什么’直到找到根 </a:t>
              </a:r>
              <a:endParaRPr lang="en-US" altLang="zh-CN" sz="900" dirty="0"/>
            </a:p>
            <a:p>
              <a:pPr marL="0" indent="0">
                <a:buNone/>
              </a:pPr>
              <a:r>
                <a:rPr lang="zh-CN" altLang="en-US" sz="900" dirty="0"/>
                <a:t>          本原因（基础事故），通常是可行</a:t>
              </a:r>
              <a:endParaRPr lang="en-US" altLang="zh-CN" sz="900" dirty="0"/>
            </a:p>
            <a:p>
              <a:pPr marL="0" indent="0">
                <a:buNone/>
              </a:pPr>
              <a:r>
                <a:rPr lang="zh-CN" altLang="en-US" sz="900" dirty="0"/>
                <a:t>          受控的，如：‘作业指导书’，劣</a:t>
              </a:r>
              <a:endParaRPr lang="en-US" altLang="zh-CN" sz="900" dirty="0"/>
            </a:p>
            <a:p>
              <a:pPr marL="0" indent="0">
                <a:buNone/>
              </a:pPr>
              <a:r>
                <a:rPr lang="zh-CN" altLang="en-US" sz="900" dirty="0"/>
                <a:t>          势设计，供应商管理等</a:t>
              </a:r>
              <a:endParaRPr lang="en-US" sz="900" dirty="0"/>
            </a:p>
          </p:txBody>
        </p:sp>
        <p:sp>
          <p:nvSpPr>
            <p:cNvPr id="19" name="TextBox 18"/>
            <p:cNvSpPr txBox="1"/>
            <p:nvPr/>
          </p:nvSpPr>
          <p:spPr>
            <a:xfrm>
              <a:off x="3852863" y="2916238"/>
              <a:ext cx="1897062" cy="2354491"/>
            </a:xfrm>
            <a:prstGeom prst="rect">
              <a:avLst/>
            </a:prstGeom>
            <a:solidFill>
              <a:srgbClr val="92D050"/>
            </a:solidFill>
            <a:ln w="19050">
              <a:solidFill>
                <a:schemeClr val="tx2">
                  <a:lumMod val="60000"/>
                  <a:lumOff val="40000"/>
                </a:schemeClr>
              </a:solidFill>
            </a:ln>
          </p:spPr>
          <p:txBody>
            <a:bodyPr lIns="0" tIns="0" rIns="0" bIns="0">
              <a:spAutoFit/>
            </a:bodyPr>
            <a:lstStyle>
              <a:defPPr>
                <a:defRPr lang="de-DE"/>
              </a:defPPr>
              <a:lvl1pPr marL="342900" indent="-342900">
                <a:buAutoNum type="arabicPeriod"/>
                <a:defRPr sz="1200" b="0" i="0" u="none" strike="noStrike" baseline="0"/>
              </a:lvl1pPr>
            </a:lstStyle>
            <a:p>
              <a:pPr>
                <a:defRPr/>
              </a:pPr>
              <a:r>
                <a:rPr lang="en-US" sz="900" dirty="0"/>
                <a:t>Why did our quality process not detect the incident?</a:t>
              </a:r>
            </a:p>
            <a:p>
              <a:pPr marL="0" indent="0">
                <a:buNone/>
                <a:defRPr/>
              </a:pPr>
              <a:r>
                <a:rPr lang="en-US" sz="900" dirty="0"/>
                <a:t>           </a:t>
              </a:r>
              <a:r>
                <a:rPr lang="zh-CN" altLang="en-US" sz="900" dirty="0"/>
                <a:t>为什么我们的质量过程没有探</a:t>
              </a:r>
              <a:endParaRPr lang="en-US" altLang="zh-CN" sz="900" dirty="0"/>
            </a:p>
            <a:p>
              <a:pPr marL="0" indent="0">
                <a:buNone/>
                <a:defRPr/>
              </a:pPr>
              <a:r>
                <a:rPr lang="zh-CN" altLang="en-US" sz="900" dirty="0"/>
                <a:t>           测出这个质量事故</a:t>
              </a:r>
              <a:endParaRPr lang="en-US" altLang="zh-CN" sz="900" dirty="0"/>
            </a:p>
            <a:p>
              <a:pPr marL="0" indent="0">
                <a:buNone/>
                <a:defRPr/>
              </a:pPr>
              <a:endParaRPr lang="en-US" sz="900" dirty="0"/>
            </a:p>
            <a:p>
              <a:pPr>
                <a:buFont typeface="+mj-lt"/>
                <a:buAutoNum type="arabicPeriod" startAt="2"/>
                <a:defRPr/>
              </a:pPr>
              <a:r>
                <a:rPr lang="en-US" sz="900" dirty="0"/>
                <a:t>Repeat asking "Why" until you found the root cause (basic incidence), which is feasible to be controlled, e.g.  ‘inspection WI’, different requirement between xxx with customer or supplier, etc.</a:t>
              </a:r>
            </a:p>
            <a:p>
              <a:pPr marL="0" indent="0">
                <a:buNone/>
              </a:pPr>
              <a:r>
                <a:rPr lang="zh-CN" altLang="en-US" sz="900" dirty="0"/>
                <a:t>           不断重复问‘为什么’直到</a:t>
              </a:r>
              <a:endParaRPr lang="en-US" altLang="zh-CN" sz="900" dirty="0"/>
            </a:p>
            <a:p>
              <a:pPr marL="0" indent="0">
                <a:buNone/>
              </a:pPr>
              <a:r>
                <a:rPr lang="zh-CN" altLang="en-US" sz="900" dirty="0"/>
                <a:t>           找到根本原因（基础事故），</a:t>
              </a:r>
              <a:endParaRPr lang="en-US" altLang="zh-CN" sz="900" dirty="0"/>
            </a:p>
            <a:p>
              <a:pPr marL="0" indent="0">
                <a:buNone/>
              </a:pPr>
              <a:r>
                <a:rPr lang="zh-CN" altLang="en-US" sz="900" dirty="0"/>
                <a:t>           通常是可行受控的，如：‘检       </a:t>
              </a:r>
              <a:endParaRPr lang="en-US" altLang="zh-CN" sz="900" dirty="0"/>
            </a:p>
            <a:p>
              <a:pPr marL="0" indent="0">
                <a:buNone/>
              </a:pPr>
              <a:r>
                <a:rPr lang="zh-CN" altLang="en-US" sz="900" dirty="0"/>
                <a:t>           验作业指导书’，与客户和供</a:t>
              </a:r>
              <a:endParaRPr lang="en-US" altLang="zh-CN" sz="900" dirty="0"/>
            </a:p>
            <a:p>
              <a:pPr marL="0" indent="0">
                <a:buNone/>
              </a:pPr>
              <a:r>
                <a:rPr lang="zh-CN" altLang="en-US" sz="900" dirty="0"/>
                <a:t>           应商间存在不同的要求</a:t>
              </a:r>
              <a:endParaRPr lang="en-US" sz="900" dirty="0"/>
            </a:p>
          </p:txBody>
        </p:sp>
        <p:sp>
          <p:nvSpPr>
            <p:cNvPr id="20" name="TextBox 19"/>
            <p:cNvSpPr txBox="1"/>
            <p:nvPr/>
          </p:nvSpPr>
          <p:spPr>
            <a:xfrm>
              <a:off x="5938838" y="3019425"/>
              <a:ext cx="1897062" cy="1523494"/>
            </a:xfrm>
            <a:prstGeom prst="rect">
              <a:avLst/>
            </a:prstGeom>
            <a:solidFill>
              <a:srgbClr val="92D050"/>
            </a:solidFill>
            <a:ln w="19050">
              <a:solidFill>
                <a:schemeClr val="tx2">
                  <a:lumMod val="60000"/>
                  <a:lumOff val="40000"/>
                </a:schemeClr>
              </a:solidFill>
            </a:ln>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900" dirty="0">
                  <a:ea typeface="宋体" panose="02010600030101010101" pitchFamily="2" charset="-122"/>
                </a:rPr>
                <a:t>Why did quality planning process not predict this defects? </a:t>
              </a:r>
            </a:p>
            <a:p>
              <a:pPr>
                <a:defRPr/>
              </a:pPr>
              <a:r>
                <a:rPr lang="zh-CN" altLang="en-US" sz="900" dirty="0">
                  <a:ea typeface="宋体" panose="02010600030101010101" pitchFamily="2" charset="-122"/>
                </a:rPr>
                <a:t>为什么质量策划流程没有预测到这种不良</a:t>
              </a:r>
              <a:endParaRPr lang="en-US" altLang="zh-CN" sz="900" dirty="0">
                <a:ea typeface="宋体" panose="02010600030101010101" pitchFamily="2" charset="-122"/>
              </a:endParaRPr>
            </a:p>
            <a:p>
              <a:pPr>
                <a:defRPr/>
              </a:pPr>
              <a:endParaRPr lang="en-US" altLang="zh-CN" sz="900" dirty="0">
                <a:ea typeface="宋体" panose="02010600030101010101" pitchFamily="2" charset="-122"/>
              </a:endParaRPr>
            </a:p>
            <a:p>
              <a:pPr>
                <a:defRPr/>
              </a:pPr>
              <a:r>
                <a:rPr lang="en-US" altLang="zh-CN" sz="900" dirty="0">
                  <a:ea typeface="宋体" panose="02010600030101010101" pitchFamily="2" charset="-122"/>
                </a:rPr>
                <a:t>For example, no lessons learned, different requirement between xxx with customer or supplier, Poke </a:t>
              </a:r>
              <a:r>
                <a:rPr lang="en-US" altLang="zh-CN" sz="900" dirty="0" err="1">
                  <a:ea typeface="宋体" panose="02010600030101010101" pitchFamily="2" charset="-122"/>
                </a:rPr>
                <a:t>Yoka</a:t>
              </a:r>
              <a:r>
                <a:rPr lang="en-US" altLang="zh-CN" sz="900" dirty="0">
                  <a:ea typeface="宋体" panose="02010600030101010101" pitchFamily="2" charset="-122"/>
                </a:rPr>
                <a:t>, </a:t>
              </a:r>
              <a:r>
                <a:rPr lang="en-US" altLang="zh-CN" sz="900" dirty="0" err="1">
                  <a:ea typeface="宋体" panose="02010600030101010101" pitchFamily="2" charset="-122"/>
                </a:rPr>
                <a:t>etc</a:t>
              </a:r>
              <a:endParaRPr lang="en-US" altLang="zh-CN" sz="900" dirty="0">
                <a:ea typeface="宋体" panose="02010600030101010101" pitchFamily="2" charset="-122"/>
              </a:endParaRPr>
            </a:p>
            <a:p>
              <a:pPr>
                <a:defRPr/>
              </a:pPr>
              <a:r>
                <a:rPr lang="zh-CN" altLang="en-US" sz="900" dirty="0">
                  <a:ea typeface="宋体" panose="02010600030101010101" pitchFamily="2" charset="-122"/>
                </a:rPr>
                <a:t>例如：无经验教训，与客户或供应商有不同的要求，防错防呆等</a:t>
              </a:r>
              <a:endParaRPr lang="en-US" altLang="zh-CN" sz="900" dirty="0">
                <a:ea typeface="宋体" panose="02010600030101010101" pitchFamily="2" charset="-122"/>
              </a:endParaRPr>
            </a:p>
          </p:txBody>
        </p:sp>
      </p:grpSp>
      <p:sp>
        <p:nvSpPr>
          <p:cNvPr id="10" name="Slide Number Placeholder 4">
            <a:extLst>
              <a:ext uri="{FF2B5EF4-FFF2-40B4-BE49-F238E27FC236}">
                <a16:creationId xmlns:a16="http://schemas.microsoft.com/office/drawing/2014/main" id="{2EEA237A-4943-4A3A-9248-A52139130B38}"/>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23</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D4 — </a:t>
            </a:r>
            <a:r>
              <a:rPr lang="en-US" altLang="zh-CN" dirty="0">
                <a:ea typeface="宋体" panose="02010600030101010101" pitchFamily="2" charset="-122"/>
              </a:rPr>
              <a:t>Root Cause Analysis – example 1                                </a:t>
            </a:r>
            <a:endParaRPr lang="en-US" altLang="en-US" dirty="0">
              <a:latin typeface="+mn-lt"/>
            </a:endParaRPr>
          </a:p>
        </p:txBody>
      </p:sp>
      <p:sp>
        <p:nvSpPr>
          <p:cNvPr id="39942" name="TextBox 1"/>
          <p:cNvSpPr txBox="1">
            <a:spLocks noChangeArrowheads="1"/>
          </p:cNvSpPr>
          <p:nvPr/>
        </p:nvSpPr>
        <p:spPr bwMode="auto">
          <a:xfrm>
            <a:off x="633899" y="1295400"/>
            <a:ext cx="8053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i="1" dirty="0">
                <a:solidFill>
                  <a:srgbClr val="0070C0"/>
                </a:solidFill>
              </a:rPr>
              <a:t>Problem description: </a:t>
            </a:r>
            <a:r>
              <a:rPr lang="en-GB" altLang="en-US" sz="1200" dirty="0"/>
              <a:t>HELLA complaint Lower Housing can not be welded properly and burnt on the top surface. Defect rate around 6%. Transmission rate of Lower Housing is less than 18% (Spec:min.18%).</a:t>
            </a:r>
          </a:p>
          <a:p>
            <a:r>
              <a:rPr lang="en-GB" altLang="en-US" sz="1200" dirty="0"/>
              <a:t>Hella </a:t>
            </a:r>
            <a:r>
              <a:rPr lang="zh-CN" altLang="en-US" sz="1200" dirty="0"/>
              <a:t>投诉下盖不能很好的焊接并在表面有灼伤。不良率约</a:t>
            </a:r>
            <a:r>
              <a:rPr lang="en-US" altLang="zh-CN" sz="1200" dirty="0"/>
              <a:t>6%</a:t>
            </a:r>
            <a:r>
              <a:rPr lang="zh-CN" altLang="en-US" sz="1200" dirty="0"/>
              <a:t>。透光率低于</a:t>
            </a:r>
            <a:r>
              <a:rPr lang="en-US" altLang="zh-CN" sz="1200" dirty="0"/>
              <a:t>18%</a:t>
            </a:r>
            <a:r>
              <a:rPr lang="zh-CN" altLang="en-US" sz="1200" dirty="0"/>
              <a:t>。</a:t>
            </a:r>
            <a:endParaRPr lang="en-US" altLang="en-US" sz="1200" dirty="0"/>
          </a:p>
        </p:txBody>
      </p:sp>
      <p:sp>
        <p:nvSpPr>
          <p:cNvPr id="39943" name="TextBox 1"/>
          <p:cNvSpPr txBox="1">
            <a:spLocks noChangeArrowheads="1"/>
          </p:cNvSpPr>
          <p:nvPr/>
        </p:nvSpPr>
        <p:spPr bwMode="auto">
          <a:xfrm>
            <a:off x="546893" y="5562600"/>
            <a:ext cx="82923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i="1" dirty="0">
                <a:solidFill>
                  <a:srgbClr val="0070C0"/>
                </a:solidFill>
              </a:rPr>
              <a:t>Occurrence Root Cause: </a:t>
            </a:r>
            <a:r>
              <a:rPr lang="en-GB" altLang="en-US" dirty="0"/>
              <a:t> </a:t>
            </a:r>
            <a:r>
              <a:rPr lang="en-GB" altLang="en-US" sz="1200" dirty="0"/>
              <a:t>5M1E checked with fishbone by supplier, only MVR of raw material has variation.  DOE was carried out to prove that MVR is a real factor/root cause</a:t>
            </a:r>
            <a:r>
              <a:rPr lang="en-GB" altLang="en-US" sz="1600" dirty="0"/>
              <a:t>.</a:t>
            </a:r>
          </a:p>
          <a:p>
            <a:r>
              <a:rPr lang="zh-CN" altLang="en-US" sz="1600" b="1" i="1" dirty="0">
                <a:solidFill>
                  <a:srgbClr val="0070C0"/>
                </a:solidFill>
              </a:rPr>
              <a:t>发生的根本原因：</a:t>
            </a:r>
            <a:r>
              <a:rPr lang="zh-CN" altLang="en-US" sz="1200" dirty="0"/>
              <a:t>使用鱼骨图进行</a:t>
            </a:r>
            <a:r>
              <a:rPr lang="en-US" altLang="zh-CN" sz="1200" dirty="0"/>
              <a:t>5M1E</a:t>
            </a:r>
            <a:r>
              <a:rPr lang="zh-CN" altLang="en-US" sz="1200" dirty="0"/>
              <a:t>确认检查，只有原材料的</a:t>
            </a:r>
            <a:r>
              <a:rPr lang="en-US" altLang="zh-CN" sz="1200" dirty="0"/>
              <a:t>MVR</a:t>
            </a:r>
            <a:r>
              <a:rPr lang="zh-CN" altLang="en-US" sz="1200" dirty="0"/>
              <a:t>有变异。用</a:t>
            </a:r>
            <a:r>
              <a:rPr lang="en-US" altLang="zh-CN" sz="1200" dirty="0"/>
              <a:t>DOE</a:t>
            </a:r>
            <a:r>
              <a:rPr lang="zh-CN" altLang="en-US" sz="1200" dirty="0"/>
              <a:t>证明</a:t>
            </a:r>
            <a:r>
              <a:rPr lang="en-US" altLang="zh-CN" sz="1200" dirty="0"/>
              <a:t>MVR</a:t>
            </a:r>
            <a:r>
              <a:rPr lang="zh-CN" altLang="en-US" sz="1200" dirty="0"/>
              <a:t>是真正的根本原因。</a:t>
            </a:r>
            <a:endParaRPr lang="en-US" altLang="en-US" sz="1200" dirty="0"/>
          </a:p>
        </p:txBody>
      </p:sp>
      <p:sp>
        <p:nvSpPr>
          <p:cNvPr id="39945" name="TextBox 1"/>
          <p:cNvSpPr txBox="1">
            <a:spLocks noChangeArrowheads="1"/>
          </p:cNvSpPr>
          <p:nvPr/>
        </p:nvSpPr>
        <p:spPr bwMode="auto">
          <a:xfrm>
            <a:off x="969963" y="762000"/>
            <a:ext cx="77970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600" dirty="0"/>
              <a:t>Put a example with possible root causes analysis and verification, and 5 why analysis.</a:t>
            </a:r>
          </a:p>
          <a:p>
            <a:r>
              <a:rPr lang="zh-CN" altLang="en-US" sz="1600" dirty="0"/>
              <a:t>连同可能的原因分析及其验证，并使用“</a:t>
            </a:r>
            <a:r>
              <a:rPr lang="en-US" altLang="zh-CN" sz="1600" dirty="0"/>
              <a:t>5</a:t>
            </a:r>
            <a:r>
              <a:rPr lang="zh-CN" altLang="en-US" sz="1600" dirty="0"/>
              <a:t>个为什么”列举案例</a:t>
            </a:r>
          </a:p>
        </p:txBody>
      </p:sp>
      <p:sp>
        <p:nvSpPr>
          <p:cNvPr id="10" name="Slide Number Placeholder 4">
            <a:extLst>
              <a:ext uri="{FF2B5EF4-FFF2-40B4-BE49-F238E27FC236}">
                <a16:creationId xmlns:a16="http://schemas.microsoft.com/office/drawing/2014/main" id="{C45A1AF5-23CB-46C2-A413-D88AEE5C40FD}"/>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24</a:t>
            </a:fld>
            <a:r>
              <a:rPr lang="de-DE" altLang="en-US" sz="1000" dirty="0">
                <a:solidFill>
                  <a:srgbClr val="0F2364"/>
                </a:solidFill>
              </a:rPr>
              <a:t> </a:t>
            </a:r>
            <a:endParaRPr lang="de-DE" altLang="en-US" sz="700" dirty="0">
              <a:solidFill>
                <a:srgbClr val="0F2364"/>
              </a:solidFill>
            </a:endParaRPr>
          </a:p>
        </p:txBody>
      </p:sp>
      <p:pic>
        <p:nvPicPr>
          <p:cNvPr id="2" name="Picture 1">
            <a:extLst>
              <a:ext uri="{FF2B5EF4-FFF2-40B4-BE49-F238E27FC236}">
                <a16:creationId xmlns:a16="http://schemas.microsoft.com/office/drawing/2014/main" id="{9027D10B-5523-43C2-907B-A3F85C4B31E4}"/>
              </a:ext>
            </a:extLst>
          </p:cNvPr>
          <p:cNvPicPr>
            <a:picLocks noChangeAspect="1"/>
          </p:cNvPicPr>
          <p:nvPr/>
        </p:nvPicPr>
        <p:blipFill rotWithShape="1">
          <a:blip r:embed="rId2"/>
          <a:srcRect l="22500" t="20118" r="21667" b="7038"/>
          <a:stretch/>
        </p:blipFill>
        <p:spPr>
          <a:xfrm>
            <a:off x="1070769" y="1955948"/>
            <a:ext cx="4949031" cy="3632052"/>
          </a:xfrm>
          <a:prstGeom prst="rect">
            <a:avLst/>
          </a:prstGeom>
        </p:spPr>
      </p:pic>
      <p:pic>
        <p:nvPicPr>
          <p:cNvPr id="11" name="Picture 15">
            <a:extLst>
              <a:ext uri="{FF2B5EF4-FFF2-40B4-BE49-F238E27FC236}">
                <a16:creationId xmlns:a16="http://schemas.microsoft.com/office/drawing/2014/main" id="{516C165B-70F5-4F20-979F-03305F950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19" t="34000" r="53264" b="29922"/>
          <a:stretch>
            <a:fillRect/>
          </a:stretch>
        </p:blipFill>
        <p:spPr bwMode="auto">
          <a:xfrm>
            <a:off x="6543676" y="3239052"/>
            <a:ext cx="124739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D4 — </a:t>
            </a:r>
            <a:r>
              <a:rPr lang="en-US" altLang="zh-CN" dirty="0">
                <a:ea typeface="宋体" panose="02010600030101010101" pitchFamily="2" charset="-122"/>
              </a:rPr>
              <a:t>Root Cause Analysis – example 2                               </a:t>
            </a:r>
            <a:endParaRPr lang="en-US" altLang="en-US" dirty="0">
              <a:latin typeface="+mn-lt"/>
            </a:endParaRPr>
          </a:p>
        </p:txBody>
      </p:sp>
      <p:sp>
        <p:nvSpPr>
          <p:cNvPr id="40966" name="TextBox 1"/>
          <p:cNvSpPr txBox="1">
            <a:spLocks noChangeArrowheads="1"/>
          </p:cNvSpPr>
          <p:nvPr/>
        </p:nvSpPr>
        <p:spPr bwMode="auto">
          <a:xfrm>
            <a:off x="583405" y="1315778"/>
            <a:ext cx="79803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i="1" dirty="0">
                <a:solidFill>
                  <a:srgbClr val="0070C0"/>
                </a:solidFill>
              </a:rPr>
              <a:t>Problem description: </a:t>
            </a:r>
            <a:r>
              <a:rPr lang="de-AT" altLang="en-US" sz="1200" dirty="0"/>
              <a:t>HELLA complaint there is a dent on the LED hole surface as right picture show.</a:t>
            </a:r>
          </a:p>
          <a:p>
            <a:r>
              <a:rPr lang="de-AT" altLang="en-US" sz="1200" dirty="0"/>
              <a:t>Defect rate is around 1%.</a:t>
            </a:r>
            <a:r>
              <a:rPr lang="zh-CN" altLang="en-US" sz="1200" dirty="0"/>
              <a:t>         </a:t>
            </a:r>
            <a:r>
              <a:rPr lang="en-US" altLang="zh-CN" sz="1200" dirty="0"/>
              <a:t>Hella</a:t>
            </a:r>
            <a:r>
              <a:rPr lang="zh-CN" altLang="en-US" sz="1200" dirty="0"/>
              <a:t> 投诉在</a:t>
            </a:r>
            <a:r>
              <a:rPr lang="en-US" altLang="zh-CN" sz="1200" dirty="0"/>
              <a:t>LED</a:t>
            </a:r>
            <a:r>
              <a:rPr lang="zh-CN" altLang="en-US" sz="1200" dirty="0"/>
              <a:t>孔上有凹点如下右图所示。不良率约</a:t>
            </a:r>
            <a:r>
              <a:rPr lang="en-US" altLang="zh-CN" sz="1200" dirty="0"/>
              <a:t>1%</a:t>
            </a:r>
            <a:r>
              <a:rPr lang="zh-CN" altLang="en-US" sz="1200" dirty="0"/>
              <a:t>。</a:t>
            </a:r>
            <a:endParaRPr lang="en-US" altLang="en-US" sz="1200" dirty="0"/>
          </a:p>
        </p:txBody>
      </p:sp>
      <p:sp>
        <p:nvSpPr>
          <p:cNvPr id="40967" name="TextBox 1"/>
          <p:cNvSpPr txBox="1">
            <a:spLocks noChangeArrowheads="1"/>
          </p:cNvSpPr>
          <p:nvPr/>
        </p:nvSpPr>
        <p:spPr bwMode="auto">
          <a:xfrm>
            <a:off x="511758" y="5678456"/>
            <a:ext cx="805338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i="1" dirty="0">
                <a:solidFill>
                  <a:srgbClr val="0070C0"/>
                </a:solidFill>
              </a:rPr>
              <a:t>Occurrence Root Cause</a:t>
            </a:r>
            <a:r>
              <a:rPr lang="en-US" altLang="en-US" sz="1200" dirty="0"/>
              <a:t>: </a:t>
            </a:r>
            <a:r>
              <a:rPr lang="en-GB" altLang="en-US" sz="1200" dirty="0"/>
              <a:t>  5M1E checked with fishbone by supplier, no process change happened. However, no action for tooling surface cleaning (Comment: TPU fragment happen at parting line and it’s unavoidable.)</a:t>
            </a:r>
          </a:p>
          <a:p>
            <a:r>
              <a:rPr lang="zh-CN" altLang="en-US" sz="1200" dirty="0"/>
              <a:t>发生的根本原因： 使用鱼骨图对</a:t>
            </a:r>
            <a:r>
              <a:rPr lang="en-US" altLang="zh-CN" sz="1200" dirty="0"/>
              <a:t>5M1E</a:t>
            </a:r>
            <a:r>
              <a:rPr lang="zh-CN" altLang="en-US" sz="1200" dirty="0"/>
              <a:t>进行确认检查，过程没有发生变化。然而，没有对模具表面进行清理</a:t>
            </a:r>
            <a:r>
              <a:rPr lang="en-US" altLang="zh-CN" sz="1200" dirty="0"/>
              <a:t>(</a:t>
            </a:r>
            <a:r>
              <a:rPr lang="zh-CN" altLang="en-US" sz="1200" dirty="0"/>
              <a:t>备注：</a:t>
            </a:r>
            <a:r>
              <a:rPr lang="en-US" altLang="zh-CN" sz="1200" dirty="0"/>
              <a:t>TPU</a:t>
            </a:r>
            <a:r>
              <a:rPr lang="zh-CN" altLang="en-US" sz="1200" dirty="0"/>
              <a:t>碎屑发生在分型线，这是不可避免的）</a:t>
            </a:r>
            <a:endParaRPr lang="en-US" altLang="en-US" sz="1200" dirty="0"/>
          </a:p>
        </p:txBody>
      </p:sp>
      <p:sp>
        <p:nvSpPr>
          <p:cNvPr id="10" name="Slide Number Placeholder 4">
            <a:extLst>
              <a:ext uri="{FF2B5EF4-FFF2-40B4-BE49-F238E27FC236}">
                <a16:creationId xmlns:a16="http://schemas.microsoft.com/office/drawing/2014/main" id="{4944A26F-AE1A-4D68-94CB-7DC3F95EE3FA}"/>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25</a:t>
            </a:fld>
            <a:r>
              <a:rPr lang="de-DE" altLang="en-US" sz="1000" dirty="0">
                <a:solidFill>
                  <a:srgbClr val="0F2364"/>
                </a:solidFill>
              </a:rPr>
              <a:t> </a:t>
            </a:r>
            <a:endParaRPr lang="de-DE" altLang="en-US" sz="700" dirty="0">
              <a:solidFill>
                <a:srgbClr val="0F2364"/>
              </a:solidFill>
            </a:endParaRPr>
          </a:p>
        </p:txBody>
      </p:sp>
      <p:pic>
        <p:nvPicPr>
          <p:cNvPr id="2" name="Picture 1">
            <a:extLst>
              <a:ext uri="{FF2B5EF4-FFF2-40B4-BE49-F238E27FC236}">
                <a16:creationId xmlns:a16="http://schemas.microsoft.com/office/drawing/2014/main" id="{F66CAD2B-64C1-4B92-BA39-92BB0F6552D0}"/>
              </a:ext>
            </a:extLst>
          </p:cNvPr>
          <p:cNvPicPr>
            <a:picLocks noChangeAspect="1"/>
          </p:cNvPicPr>
          <p:nvPr/>
        </p:nvPicPr>
        <p:blipFill rotWithShape="1">
          <a:blip r:embed="rId2"/>
          <a:srcRect l="26667" t="19657" r="26666" b="8205"/>
          <a:stretch/>
        </p:blipFill>
        <p:spPr>
          <a:xfrm>
            <a:off x="1447800" y="1753306"/>
            <a:ext cx="4495800" cy="3909250"/>
          </a:xfrm>
          <a:prstGeom prst="rect">
            <a:avLst/>
          </a:prstGeom>
        </p:spPr>
      </p:pic>
      <p:pic>
        <p:nvPicPr>
          <p:cNvPr id="11" name="图片 1">
            <a:extLst>
              <a:ext uri="{FF2B5EF4-FFF2-40B4-BE49-F238E27FC236}">
                <a16:creationId xmlns:a16="http://schemas.microsoft.com/office/drawing/2014/main" id="{6A23323E-AE99-45DD-9BEE-42EDC5F7A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881540"/>
            <a:ext cx="124166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a:extLst>
              <a:ext uri="{FF2B5EF4-FFF2-40B4-BE49-F238E27FC236}">
                <a16:creationId xmlns:a16="http://schemas.microsoft.com/office/drawing/2014/main" id="{9E280D2C-7424-4AB4-A6BE-7912FFD2F114}"/>
              </a:ext>
            </a:extLst>
          </p:cNvPr>
          <p:cNvSpPr txBox="1">
            <a:spLocks noChangeArrowheads="1"/>
          </p:cNvSpPr>
          <p:nvPr/>
        </p:nvSpPr>
        <p:spPr bwMode="auto">
          <a:xfrm>
            <a:off x="969963" y="762000"/>
            <a:ext cx="77970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600" dirty="0"/>
              <a:t>Put a example with possible root causes analysis and verification, and 5 why analysis.</a:t>
            </a:r>
          </a:p>
          <a:p>
            <a:r>
              <a:rPr lang="zh-CN" altLang="en-US" sz="1600" dirty="0"/>
              <a:t>连同可能的原因分析及其验证，并使用“</a:t>
            </a:r>
            <a:r>
              <a:rPr lang="en-US" altLang="zh-CN" sz="1600" dirty="0"/>
              <a:t>5</a:t>
            </a:r>
            <a:r>
              <a:rPr lang="zh-CN" altLang="en-US" sz="1600" dirty="0"/>
              <a:t>个为什么”列举案例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D4 — </a:t>
            </a:r>
            <a:r>
              <a:rPr lang="en-US" altLang="zh-CN" dirty="0">
                <a:ea typeface="宋体" panose="02010600030101010101" pitchFamily="2" charset="-122"/>
              </a:rPr>
              <a:t>Root Cause Analysis</a:t>
            </a:r>
            <a:br>
              <a:rPr lang="en-US" altLang="zh-CN" dirty="0">
                <a:ea typeface="宋体" panose="02010600030101010101" pitchFamily="2" charset="-122"/>
              </a:rPr>
            </a:br>
            <a:r>
              <a:rPr lang="en-US" altLang="zh-CN" dirty="0">
                <a:ea typeface="宋体" panose="02010600030101010101" pitchFamily="2" charset="-122"/>
              </a:rPr>
              <a:t>D4</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根本原因分析</a:t>
            </a:r>
            <a:endParaRPr lang="en-US" altLang="en-US" dirty="0">
              <a:latin typeface="+mn-lt"/>
            </a:endParaRPr>
          </a:p>
        </p:txBody>
      </p:sp>
      <p:sp>
        <p:nvSpPr>
          <p:cNvPr id="2" name="Freeform: Shape 1"/>
          <p:cNvSpPr/>
          <p:nvPr/>
        </p:nvSpPr>
        <p:spPr>
          <a:xfrm>
            <a:off x="361950" y="2176463"/>
            <a:ext cx="7270750" cy="574675"/>
          </a:xfrm>
          <a:custGeom>
            <a:avLst/>
            <a:gdLst>
              <a:gd name="connsiteX0" fmla="*/ 1072445 w 7270722"/>
              <a:gd name="connsiteY0" fmla="*/ 90311 h 575734"/>
              <a:gd name="connsiteX1" fmla="*/ 1072445 w 7270722"/>
              <a:gd name="connsiteY1" fmla="*/ 90311 h 575734"/>
              <a:gd name="connsiteX2" fmla="*/ 1219200 w 7270722"/>
              <a:gd name="connsiteY2" fmla="*/ 237067 h 575734"/>
              <a:gd name="connsiteX3" fmla="*/ 1253067 w 7270722"/>
              <a:gd name="connsiteY3" fmla="*/ 270934 h 575734"/>
              <a:gd name="connsiteX4" fmla="*/ 1286934 w 7270722"/>
              <a:gd name="connsiteY4" fmla="*/ 282223 h 575734"/>
              <a:gd name="connsiteX5" fmla="*/ 1320800 w 7270722"/>
              <a:gd name="connsiteY5" fmla="*/ 304800 h 575734"/>
              <a:gd name="connsiteX6" fmla="*/ 1377245 w 7270722"/>
              <a:gd name="connsiteY6" fmla="*/ 316089 h 575734"/>
              <a:gd name="connsiteX7" fmla="*/ 1490134 w 7270722"/>
              <a:gd name="connsiteY7" fmla="*/ 338667 h 575734"/>
              <a:gd name="connsiteX8" fmla="*/ 1524000 w 7270722"/>
              <a:gd name="connsiteY8" fmla="*/ 349956 h 575734"/>
              <a:gd name="connsiteX9" fmla="*/ 1930400 w 7270722"/>
              <a:gd name="connsiteY9" fmla="*/ 372534 h 575734"/>
              <a:gd name="connsiteX10" fmla="*/ 1964267 w 7270722"/>
              <a:gd name="connsiteY10" fmla="*/ 383823 h 575734"/>
              <a:gd name="connsiteX11" fmla="*/ 2009423 w 7270722"/>
              <a:gd name="connsiteY11" fmla="*/ 451556 h 575734"/>
              <a:gd name="connsiteX12" fmla="*/ 2032000 w 7270722"/>
              <a:gd name="connsiteY12" fmla="*/ 485423 h 575734"/>
              <a:gd name="connsiteX13" fmla="*/ 2111023 w 7270722"/>
              <a:gd name="connsiteY13" fmla="*/ 519289 h 575734"/>
              <a:gd name="connsiteX14" fmla="*/ 2144889 w 7270722"/>
              <a:gd name="connsiteY14" fmla="*/ 541867 h 575734"/>
              <a:gd name="connsiteX15" fmla="*/ 2201334 w 7270722"/>
              <a:gd name="connsiteY15" fmla="*/ 553156 h 575734"/>
              <a:gd name="connsiteX16" fmla="*/ 2235200 w 7270722"/>
              <a:gd name="connsiteY16" fmla="*/ 564445 h 575734"/>
              <a:gd name="connsiteX17" fmla="*/ 2280356 w 7270722"/>
              <a:gd name="connsiteY17" fmla="*/ 575734 h 575734"/>
              <a:gd name="connsiteX18" fmla="*/ 3375378 w 7270722"/>
              <a:gd name="connsiteY18" fmla="*/ 564445 h 575734"/>
              <a:gd name="connsiteX19" fmla="*/ 3454400 w 7270722"/>
              <a:gd name="connsiteY19" fmla="*/ 553156 h 575734"/>
              <a:gd name="connsiteX20" fmla="*/ 4120445 w 7270722"/>
              <a:gd name="connsiteY20" fmla="*/ 541867 h 575734"/>
              <a:gd name="connsiteX21" fmla="*/ 4210756 w 7270722"/>
              <a:gd name="connsiteY21" fmla="*/ 519289 h 575734"/>
              <a:gd name="connsiteX22" fmla="*/ 4244623 w 7270722"/>
              <a:gd name="connsiteY22" fmla="*/ 508000 h 575734"/>
              <a:gd name="connsiteX23" fmla="*/ 4312356 w 7270722"/>
              <a:gd name="connsiteY23" fmla="*/ 496711 h 575734"/>
              <a:gd name="connsiteX24" fmla="*/ 4380089 w 7270722"/>
              <a:gd name="connsiteY24" fmla="*/ 474134 h 575734"/>
              <a:gd name="connsiteX25" fmla="*/ 4538134 w 7270722"/>
              <a:gd name="connsiteY25" fmla="*/ 462845 h 575734"/>
              <a:gd name="connsiteX26" fmla="*/ 4775200 w 7270722"/>
              <a:gd name="connsiteY26" fmla="*/ 462845 h 575734"/>
              <a:gd name="connsiteX27" fmla="*/ 4967112 w 7270722"/>
              <a:gd name="connsiteY27" fmla="*/ 496711 h 575734"/>
              <a:gd name="connsiteX28" fmla="*/ 5283200 w 7270722"/>
              <a:gd name="connsiteY28" fmla="*/ 485423 h 575734"/>
              <a:gd name="connsiteX29" fmla="*/ 5396089 w 7270722"/>
              <a:gd name="connsiteY29" fmla="*/ 451556 h 575734"/>
              <a:gd name="connsiteX30" fmla="*/ 5429956 w 7270722"/>
              <a:gd name="connsiteY30" fmla="*/ 440267 h 575734"/>
              <a:gd name="connsiteX31" fmla="*/ 5463823 w 7270722"/>
              <a:gd name="connsiteY31" fmla="*/ 417689 h 575734"/>
              <a:gd name="connsiteX32" fmla="*/ 5520267 w 7270722"/>
              <a:gd name="connsiteY32" fmla="*/ 406400 h 575734"/>
              <a:gd name="connsiteX33" fmla="*/ 5588000 w 7270722"/>
              <a:gd name="connsiteY33" fmla="*/ 383823 h 575734"/>
              <a:gd name="connsiteX34" fmla="*/ 5621867 w 7270722"/>
              <a:gd name="connsiteY34" fmla="*/ 372534 h 575734"/>
              <a:gd name="connsiteX35" fmla="*/ 5892800 w 7270722"/>
              <a:gd name="connsiteY35" fmla="*/ 349956 h 575734"/>
              <a:gd name="connsiteX36" fmla="*/ 5971823 w 7270722"/>
              <a:gd name="connsiteY36" fmla="*/ 327378 h 575734"/>
              <a:gd name="connsiteX37" fmla="*/ 6062134 w 7270722"/>
              <a:gd name="connsiteY37" fmla="*/ 282223 h 575734"/>
              <a:gd name="connsiteX38" fmla="*/ 6129867 w 7270722"/>
              <a:gd name="connsiteY38" fmla="*/ 270934 h 575734"/>
              <a:gd name="connsiteX39" fmla="*/ 6163734 w 7270722"/>
              <a:gd name="connsiteY39" fmla="*/ 259645 h 575734"/>
              <a:gd name="connsiteX40" fmla="*/ 6208889 w 7270722"/>
              <a:gd name="connsiteY40" fmla="*/ 248356 h 575734"/>
              <a:gd name="connsiteX41" fmla="*/ 6242756 w 7270722"/>
              <a:gd name="connsiteY41" fmla="*/ 237067 h 575734"/>
              <a:gd name="connsiteX42" fmla="*/ 7021689 w 7270722"/>
              <a:gd name="connsiteY42" fmla="*/ 225778 h 575734"/>
              <a:gd name="connsiteX43" fmla="*/ 7134578 w 7270722"/>
              <a:gd name="connsiteY43" fmla="*/ 214489 h 575734"/>
              <a:gd name="connsiteX44" fmla="*/ 7168445 w 7270722"/>
              <a:gd name="connsiteY44" fmla="*/ 203200 h 575734"/>
              <a:gd name="connsiteX45" fmla="*/ 7247467 w 7270722"/>
              <a:gd name="connsiteY45" fmla="*/ 180623 h 575734"/>
              <a:gd name="connsiteX46" fmla="*/ 7270045 w 7270722"/>
              <a:gd name="connsiteY46" fmla="*/ 146756 h 575734"/>
              <a:gd name="connsiteX47" fmla="*/ 7236178 w 7270722"/>
              <a:gd name="connsiteY47" fmla="*/ 22578 h 575734"/>
              <a:gd name="connsiteX48" fmla="*/ 7157156 w 7270722"/>
              <a:gd name="connsiteY48" fmla="*/ 0 h 575734"/>
              <a:gd name="connsiteX49" fmla="*/ 6728178 w 7270722"/>
              <a:gd name="connsiteY49" fmla="*/ 22578 h 575734"/>
              <a:gd name="connsiteX50" fmla="*/ 6660445 w 7270722"/>
              <a:gd name="connsiteY50" fmla="*/ 33867 h 575734"/>
              <a:gd name="connsiteX51" fmla="*/ 6558845 w 7270722"/>
              <a:gd name="connsiteY51" fmla="*/ 45156 h 575734"/>
              <a:gd name="connsiteX52" fmla="*/ 6321778 w 7270722"/>
              <a:gd name="connsiteY52" fmla="*/ 67734 h 575734"/>
              <a:gd name="connsiteX53" fmla="*/ 6050845 w 7270722"/>
              <a:gd name="connsiteY53" fmla="*/ 101600 h 575734"/>
              <a:gd name="connsiteX54" fmla="*/ 5192889 w 7270722"/>
              <a:gd name="connsiteY54" fmla="*/ 90311 h 575734"/>
              <a:gd name="connsiteX55" fmla="*/ 5023556 w 7270722"/>
              <a:gd name="connsiteY55" fmla="*/ 67734 h 575734"/>
              <a:gd name="connsiteX56" fmla="*/ 4989689 w 7270722"/>
              <a:gd name="connsiteY56" fmla="*/ 56445 h 575734"/>
              <a:gd name="connsiteX57" fmla="*/ 4888089 w 7270722"/>
              <a:gd name="connsiteY57" fmla="*/ 45156 h 575734"/>
              <a:gd name="connsiteX58" fmla="*/ 4605867 w 7270722"/>
              <a:gd name="connsiteY58" fmla="*/ 22578 h 575734"/>
              <a:gd name="connsiteX59" fmla="*/ 4526845 w 7270722"/>
              <a:gd name="connsiteY59" fmla="*/ 11289 h 575734"/>
              <a:gd name="connsiteX60" fmla="*/ 4086578 w 7270722"/>
              <a:gd name="connsiteY60" fmla="*/ 33867 h 575734"/>
              <a:gd name="connsiteX61" fmla="*/ 4030134 w 7270722"/>
              <a:gd name="connsiteY61" fmla="*/ 45156 h 575734"/>
              <a:gd name="connsiteX62" fmla="*/ 3984978 w 7270722"/>
              <a:gd name="connsiteY62" fmla="*/ 56445 h 575734"/>
              <a:gd name="connsiteX63" fmla="*/ 3838223 w 7270722"/>
              <a:gd name="connsiteY63" fmla="*/ 67734 h 575734"/>
              <a:gd name="connsiteX64" fmla="*/ 3793067 w 7270722"/>
              <a:gd name="connsiteY64" fmla="*/ 79023 h 575734"/>
              <a:gd name="connsiteX65" fmla="*/ 3285067 w 7270722"/>
              <a:gd name="connsiteY65" fmla="*/ 79023 h 575734"/>
              <a:gd name="connsiteX66" fmla="*/ 3194756 w 7270722"/>
              <a:gd name="connsiteY66" fmla="*/ 56445 h 575734"/>
              <a:gd name="connsiteX67" fmla="*/ 3081867 w 7270722"/>
              <a:gd name="connsiteY67" fmla="*/ 33867 h 575734"/>
              <a:gd name="connsiteX68" fmla="*/ 2799645 w 7270722"/>
              <a:gd name="connsiteY68" fmla="*/ 22578 h 575734"/>
              <a:gd name="connsiteX69" fmla="*/ 2065867 w 7270722"/>
              <a:gd name="connsiteY69" fmla="*/ 33867 h 575734"/>
              <a:gd name="connsiteX70" fmla="*/ 2020712 w 7270722"/>
              <a:gd name="connsiteY70" fmla="*/ 45156 h 575734"/>
              <a:gd name="connsiteX71" fmla="*/ 1557867 w 7270722"/>
              <a:gd name="connsiteY71" fmla="*/ 33867 h 575734"/>
              <a:gd name="connsiteX72" fmla="*/ 1128889 w 7270722"/>
              <a:gd name="connsiteY72" fmla="*/ 56445 h 575734"/>
              <a:gd name="connsiteX73" fmla="*/ 1095023 w 7270722"/>
              <a:gd name="connsiteY73" fmla="*/ 67734 h 575734"/>
              <a:gd name="connsiteX74" fmla="*/ 1016000 w 7270722"/>
              <a:gd name="connsiteY74" fmla="*/ 90311 h 575734"/>
              <a:gd name="connsiteX75" fmla="*/ 756356 w 7270722"/>
              <a:gd name="connsiteY75" fmla="*/ 575734 h 575734"/>
              <a:gd name="connsiteX76" fmla="*/ 0 w 7270722"/>
              <a:gd name="connsiteY76" fmla="*/ 316089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270722" h="575734">
                <a:moveTo>
                  <a:pt x="1072445" y="90311"/>
                </a:moveTo>
                <a:lnTo>
                  <a:pt x="1072445" y="90311"/>
                </a:lnTo>
                <a:cubicBezTo>
                  <a:pt x="1213236" y="287422"/>
                  <a:pt x="1030367" y="48234"/>
                  <a:pt x="1219200" y="237067"/>
                </a:cubicBezTo>
                <a:cubicBezTo>
                  <a:pt x="1230489" y="248356"/>
                  <a:pt x="1239783" y="262078"/>
                  <a:pt x="1253067" y="270934"/>
                </a:cubicBezTo>
                <a:cubicBezTo>
                  <a:pt x="1262968" y="277535"/>
                  <a:pt x="1276291" y="276901"/>
                  <a:pt x="1286934" y="282223"/>
                </a:cubicBezTo>
                <a:cubicBezTo>
                  <a:pt x="1299069" y="288290"/>
                  <a:pt x="1308097" y="300036"/>
                  <a:pt x="1320800" y="304800"/>
                </a:cubicBezTo>
                <a:cubicBezTo>
                  <a:pt x="1338766" y="311537"/>
                  <a:pt x="1358630" y="311435"/>
                  <a:pt x="1377245" y="316089"/>
                </a:cubicBezTo>
                <a:cubicBezTo>
                  <a:pt x="1482330" y="342360"/>
                  <a:pt x="1296530" y="311009"/>
                  <a:pt x="1490134" y="338667"/>
                </a:cubicBezTo>
                <a:cubicBezTo>
                  <a:pt x="1501423" y="342430"/>
                  <a:pt x="1512384" y="347375"/>
                  <a:pt x="1524000" y="349956"/>
                </a:cubicBezTo>
                <a:cubicBezTo>
                  <a:pt x="1650456" y="378058"/>
                  <a:pt x="1828875" y="369150"/>
                  <a:pt x="1930400" y="372534"/>
                </a:cubicBezTo>
                <a:cubicBezTo>
                  <a:pt x="1941689" y="376297"/>
                  <a:pt x="1955853" y="375409"/>
                  <a:pt x="1964267" y="383823"/>
                </a:cubicBezTo>
                <a:cubicBezTo>
                  <a:pt x="1983455" y="403010"/>
                  <a:pt x="1994371" y="428978"/>
                  <a:pt x="2009423" y="451556"/>
                </a:cubicBezTo>
                <a:cubicBezTo>
                  <a:pt x="2016949" y="462845"/>
                  <a:pt x="2020711" y="477897"/>
                  <a:pt x="2032000" y="485423"/>
                </a:cubicBezTo>
                <a:cubicBezTo>
                  <a:pt x="2078777" y="516606"/>
                  <a:pt x="2052705" y="504709"/>
                  <a:pt x="2111023" y="519289"/>
                </a:cubicBezTo>
                <a:cubicBezTo>
                  <a:pt x="2122312" y="526815"/>
                  <a:pt x="2132185" y="537103"/>
                  <a:pt x="2144889" y="541867"/>
                </a:cubicBezTo>
                <a:cubicBezTo>
                  <a:pt x="2162855" y="548604"/>
                  <a:pt x="2182719" y="548502"/>
                  <a:pt x="2201334" y="553156"/>
                </a:cubicBezTo>
                <a:cubicBezTo>
                  <a:pt x="2212878" y="556042"/>
                  <a:pt x="2223759" y="561176"/>
                  <a:pt x="2235200" y="564445"/>
                </a:cubicBezTo>
                <a:cubicBezTo>
                  <a:pt x="2250118" y="568707"/>
                  <a:pt x="2265304" y="571971"/>
                  <a:pt x="2280356" y="575734"/>
                </a:cubicBezTo>
                <a:lnTo>
                  <a:pt x="3375378" y="564445"/>
                </a:lnTo>
                <a:cubicBezTo>
                  <a:pt x="3401981" y="563933"/>
                  <a:pt x="3427804" y="553962"/>
                  <a:pt x="3454400" y="553156"/>
                </a:cubicBezTo>
                <a:cubicBezTo>
                  <a:pt x="3676345" y="546430"/>
                  <a:pt x="3898430" y="545630"/>
                  <a:pt x="4120445" y="541867"/>
                </a:cubicBezTo>
                <a:cubicBezTo>
                  <a:pt x="4197861" y="516062"/>
                  <a:pt x="4101775" y="546535"/>
                  <a:pt x="4210756" y="519289"/>
                </a:cubicBezTo>
                <a:cubicBezTo>
                  <a:pt x="4222300" y="516403"/>
                  <a:pt x="4233007" y="510581"/>
                  <a:pt x="4244623" y="508000"/>
                </a:cubicBezTo>
                <a:cubicBezTo>
                  <a:pt x="4266967" y="503035"/>
                  <a:pt x="4290150" y="502262"/>
                  <a:pt x="4312356" y="496711"/>
                </a:cubicBezTo>
                <a:cubicBezTo>
                  <a:pt x="4335444" y="490939"/>
                  <a:pt x="4356351" y="475830"/>
                  <a:pt x="4380089" y="474134"/>
                </a:cubicBezTo>
                <a:lnTo>
                  <a:pt x="4538134" y="462845"/>
                </a:lnTo>
                <a:cubicBezTo>
                  <a:pt x="4631407" y="431753"/>
                  <a:pt x="4588337" y="441490"/>
                  <a:pt x="4775200" y="462845"/>
                </a:cubicBezTo>
                <a:cubicBezTo>
                  <a:pt x="4839739" y="470221"/>
                  <a:pt x="4967112" y="496711"/>
                  <a:pt x="4967112" y="496711"/>
                </a:cubicBezTo>
                <a:cubicBezTo>
                  <a:pt x="5072475" y="492948"/>
                  <a:pt x="5177975" y="491999"/>
                  <a:pt x="5283200" y="485423"/>
                </a:cubicBezTo>
                <a:cubicBezTo>
                  <a:pt x="5304199" y="484111"/>
                  <a:pt x="5386107" y="454883"/>
                  <a:pt x="5396089" y="451556"/>
                </a:cubicBezTo>
                <a:cubicBezTo>
                  <a:pt x="5407378" y="447793"/>
                  <a:pt x="5420055" y="446868"/>
                  <a:pt x="5429956" y="440267"/>
                </a:cubicBezTo>
                <a:cubicBezTo>
                  <a:pt x="5441245" y="432741"/>
                  <a:pt x="5451119" y="422453"/>
                  <a:pt x="5463823" y="417689"/>
                </a:cubicBezTo>
                <a:cubicBezTo>
                  <a:pt x="5481789" y="410952"/>
                  <a:pt x="5501756" y="411448"/>
                  <a:pt x="5520267" y="406400"/>
                </a:cubicBezTo>
                <a:cubicBezTo>
                  <a:pt x="5543227" y="400138"/>
                  <a:pt x="5565422" y="391349"/>
                  <a:pt x="5588000" y="383823"/>
                </a:cubicBezTo>
                <a:cubicBezTo>
                  <a:pt x="5599289" y="380060"/>
                  <a:pt x="5610040" y="373848"/>
                  <a:pt x="5621867" y="372534"/>
                </a:cubicBezTo>
                <a:cubicBezTo>
                  <a:pt x="5779691" y="354998"/>
                  <a:pt x="5689467" y="363512"/>
                  <a:pt x="5892800" y="349956"/>
                </a:cubicBezTo>
                <a:cubicBezTo>
                  <a:pt x="5911961" y="345166"/>
                  <a:pt x="5952028" y="336376"/>
                  <a:pt x="5971823" y="327378"/>
                </a:cubicBezTo>
                <a:cubicBezTo>
                  <a:pt x="6002463" y="313451"/>
                  <a:pt x="6028935" y="287756"/>
                  <a:pt x="6062134" y="282223"/>
                </a:cubicBezTo>
                <a:cubicBezTo>
                  <a:pt x="6084712" y="278460"/>
                  <a:pt x="6107523" y="275899"/>
                  <a:pt x="6129867" y="270934"/>
                </a:cubicBezTo>
                <a:cubicBezTo>
                  <a:pt x="6141483" y="268353"/>
                  <a:pt x="6152292" y="262914"/>
                  <a:pt x="6163734" y="259645"/>
                </a:cubicBezTo>
                <a:cubicBezTo>
                  <a:pt x="6178652" y="255383"/>
                  <a:pt x="6193971" y="252618"/>
                  <a:pt x="6208889" y="248356"/>
                </a:cubicBezTo>
                <a:cubicBezTo>
                  <a:pt x="6220331" y="245087"/>
                  <a:pt x="6230861" y="237397"/>
                  <a:pt x="6242756" y="237067"/>
                </a:cubicBezTo>
                <a:cubicBezTo>
                  <a:pt x="6502327" y="229857"/>
                  <a:pt x="6762045" y="229541"/>
                  <a:pt x="7021689" y="225778"/>
                </a:cubicBezTo>
                <a:cubicBezTo>
                  <a:pt x="7059319" y="222015"/>
                  <a:pt x="7097200" y="220239"/>
                  <a:pt x="7134578" y="214489"/>
                </a:cubicBezTo>
                <a:cubicBezTo>
                  <a:pt x="7146339" y="212680"/>
                  <a:pt x="7157003" y="206469"/>
                  <a:pt x="7168445" y="203200"/>
                </a:cubicBezTo>
                <a:cubicBezTo>
                  <a:pt x="7267696" y="174842"/>
                  <a:pt x="7166245" y="207695"/>
                  <a:pt x="7247467" y="180623"/>
                </a:cubicBezTo>
                <a:cubicBezTo>
                  <a:pt x="7254993" y="169334"/>
                  <a:pt x="7268817" y="160268"/>
                  <a:pt x="7270045" y="146756"/>
                </a:cubicBezTo>
                <a:cubicBezTo>
                  <a:pt x="7272733" y="117189"/>
                  <a:pt x="7268581" y="48501"/>
                  <a:pt x="7236178" y="22578"/>
                </a:cubicBezTo>
                <a:cubicBezTo>
                  <a:pt x="7228816" y="16688"/>
                  <a:pt x="7160106" y="738"/>
                  <a:pt x="7157156" y="0"/>
                </a:cubicBezTo>
                <a:cubicBezTo>
                  <a:pt x="7041509" y="4819"/>
                  <a:pt x="6854812" y="9914"/>
                  <a:pt x="6728178" y="22578"/>
                </a:cubicBezTo>
                <a:cubicBezTo>
                  <a:pt x="6705402" y="24856"/>
                  <a:pt x="6683133" y="30842"/>
                  <a:pt x="6660445" y="33867"/>
                </a:cubicBezTo>
                <a:cubicBezTo>
                  <a:pt x="6626669" y="38371"/>
                  <a:pt x="6592751" y="41765"/>
                  <a:pt x="6558845" y="45156"/>
                </a:cubicBezTo>
                <a:cubicBezTo>
                  <a:pt x="6479859" y="53055"/>
                  <a:pt x="6400360" y="56508"/>
                  <a:pt x="6321778" y="67734"/>
                </a:cubicBezTo>
                <a:cubicBezTo>
                  <a:pt x="6126297" y="95659"/>
                  <a:pt x="6216686" y="85016"/>
                  <a:pt x="6050845" y="101600"/>
                </a:cubicBezTo>
                <a:lnTo>
                  <a:pt x="5192889" y="90311"/>
                </a:lnTo>
                <a:cubicBezTo>
                  <a:pt x="5165530" y="89667"/>
                  <a:pt x="5059750" y="75777"/>
                  <a:pt x="5023556" y="67734"/>
                </a:cubicBezTo>
                <a:cubicBezTo>
                  <a:pt x="5011940" y="65153"/>
                  <a:pt x="5001427" y="58401"/>
                  <a:pt x="4989689" y="56445"/>
                </a:cubicBezTo>
                <a:cubicBezTo>
                  <a:pt x="4956078" y="50843"/>
                  <a:pt x="4921901" y="49383"/>
                  <a:pt x="4888089" y="45156"/>
                </a:cubicBezTo>
                <a:cubicBezTo>
                  <a:pt x="4704322" y="22185"/>
                  <a:pt x="4931468" y="40667"/>
                  <a:pt x="4605867" y="22578"/>
                </a:cubicBezTo>
                <a:cubicBezTo>
                  <a:pt x="4579526" y="18815"/>
                  <a:pt x="4553453" y="11289"/>
                  <a:pt x="4526845" y="11289"/>
                </a:cubicBezTo>
                <a:cubicBezTo>
                  <a:pt x="4287594" y="11289"/>
                  <a:pt x="4264504" y="16074"/>
                  <a:pt x="4086578" y="33867"/>
                </a:cubicBezTo>
                <a:cubicBezTo>
                  <a:pt x="4067763" y="37630"/>
                  <a:pt x="4048864" y="40994"/>
                  <a:pt x="4030134" y="45156"/>
                </a:cubicBezTo>
                <a:cubicBezTo>
                  <a:pt x="4014988" y="48522"/>
                  <a:pt x="4000387" y="54632"/>
                  <a:pt x="3984978" y="56445"/>
                </a:cubicBezTo>
                <a:cubicBezTo>
                  <a:pt x="3936251" y="62178"/>
                  <a:pt x="3887141" y="63971"/>
                  <a:pt x="3838223" y="67734"/>
                </a:cubicBezTo>
                <a:cubicBezTo>
                  <a:pt x="3823171" y="71497"/>
                  <a:pt x="3808371" y="76472"/>
                  <a:pt x="3793067" y="79023"/>
                </a:cubicBezTo>
                <a:cubicBezTo>
                  <a:pt x="3613715" y="108914"/>
                  <a:pt x="3507373" y="85031"/>
                  <a:pt x="3285067" y="79023"/>
                </a:cubicBezTo>
                <a:lnTo>
                  <a:pt x="3194756" y="56445"/>
                </a:lnTo>
                <a:cubicBezTo>
                  <a:pt x="3158394" y="47354"/>
                  <a:pt x="3119172" y="36274"/>
                  <a:pt x="3081867" y="33867"/>
                </a:cubicBezTo>
                <a:cubicBezTo>
                  <a:pt x="2987913" y="27805"/>
                  <a:pt x="2893719" y="26341"/>
                  <a:pt x="2799645" y="22578"/>
                </a:cubicBezTo>
                <a:lnTo>
                  <a:pt x="2065867" y="33867"/>
                </a:lnTo>
                <a:cubicBezTo>
                  <a:pt x="2050359" y="34317"/>
                  <a:pt x="2036227" y="45156"/>
                  <a:pt x="2020712" y="45156"/>
                </a:cubicBezTo>
                <a:cubicBezTo>
                  <a:pt x="1866384" y="45156"/>
                  <a:pt x="1712149" y="37630"/>
                  <a:pt x="1557867" y="33867"/>
                </a:cubicBezTo>
                <a:cubicBezTo>
                  <a:pt x="1479427" y="36572"/>
                  <a:pt x="1250699" y="36143"/>
                  <a:pt x="1128889" y="56445"/>
                </a:cubicBezTo>
                <a:cubicBezTo>
                  <a:pt x="1117152" y="58401"/>
                  <a:pt x="1106639" y="65153"/>
                  <a:pt x="1095023" y="67734"/>
                </a:cubicBezTo>
                <a:cubicBezTo>
                  <a:pt x="1016826" y="85111"/>
                  <a:pt x="1044687" y="61626"/>
                  <a:pt x="1016000" y="90311"/>
                </a:cubicBezTo>
                <a:lnTo>
                  <a:pt x="756356" y="575734"/>
                </a:lnTo>
                <a:lnTo>
                  <a:pt x="0" y="316089"/>
                </a:lnTo>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a:extLst>
              <a:ext uri="{FF2B5EF4-FFF2-40B4-BE49-F238E27FC236}">
                <a16:creationId xmlns:a16="http://schemas.microsoft.com/office/drawing/2014/main" id="{C94C2393-9265-47F5-AB48-8A943CDE0DB2}"/>
              </a:ext>
            </a:extLst>
          </p:cNvPr>
          <p:cNvGrpSpPr/>
          <p:nvPr/>
        </p:nvGrpSpPr>
        <p:grpSpPr>
          <a:xfrm>
            <a:off x="673521" y="1325851"/>
            <a:ext cx="7708478" cy="5222036"/>
            <a:chOff x="900113" y="1951027"/>
            <a:chExt cx="7708478" cy="4673072"/>
          </a:xfrm>
        </p:grpSpPr>
        <p:pic>
          <p:nvPicPr>
            <p:cNvPr id="41990" name="Picture 3"/>
            <p:cNvPicPr>
              <a:picLocks noChangeAspect="1"/>
            </p:cNvPicPr>
            <p:nvPr/>
          </p:nvPicPr>
          <p:blipFill>
            <a:blip r:embed="rId2">
              <a:extLst>
                <a:ext uri="{28A0092B-C50C-407E-A947-70E740481C1C}">
                  <a14:useLocalDpi xmlns:a14="http://schemas.microsoft.com/office/drawing/2010/main" val="0"/>
                </a:ext>
              </a:extLst>
            </a:blip>
            <a:srcRect t="2284"/>
            <a:stretch>
              <a:fillRect/>
            </a:stretch>
          </p:blipFill>
          <p:spPr bwMode="auto">
            <a:xfrm>
              <a:off x="1046163" y="1951027"/>
              <a:ext cx="7086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p:cNvSpPr/>
            <p:nvPr/>
          </p:nvSpPr>
          <p:spPr>
            <a:xfrm>
              <a:off x="1354138" y="2049463"/>
              <a:ext cx="1874837" cy="395287"/>
            </a:xfrm>
            <a:custGeom>
              <a:avLst/>
              <a:gdLst>
                <a:gd name="connsiteX0" fmla="*/ 0 w 1873955"/>
                <a:gd name="connsiteY0" fmla="*/ 0 h 395111"/>
                <a:gd name="connsiteX1" fmla="*/ 0 w 1873955"/>
                <a:gd name="connsiteY1" fmla="*/ 0 h 395111"/>
                <a:gd name="connsiteX2" fmla="*/ 11289 w 1873955"/>
                <a:gd name="connsiteY2" fmla="*/ 316089 h 395111"/>
                <a:gd name="connsiteX3" fmla="*/ 22577 w 1873955"/>
                <a:gd name="connsiteY3" fmla="*/ 349955 h 395111"/>
                <a:gd name="connsiteX4" fmla="*/ 56444 w 1873955"/>
                <a:gd name="connsiteY4" fmla="*/ 372533 h 395111"/>
                <a:gd name="connsiteX5" fmla="*/ 90311 w 1873955"/>
                <a:gd name="connsiteY5" fmla="*/ 361244 h 395111"/>
                <a:gd name="connsiteX6" fmla="*/ 869244 w 1873955"/>
                <a:gd name="connsiteY6" fmla="*/ 361244 h 395111"/>
                <a:gd name="connsiteX7" fmla="*/ 1004711 w 1873955"/>
                <a:gd name="connsiteY7" fmla="*/ 372533 h 395111"/>
                <a:gd name="connsiteX8" fmla="*/ 1207911 w 1873955"/>
                <a:gd name="connsiteY8" fmla="*/ 395111 h 395111"/>
                <a:gd name="connsiteX9" fmla="*/ 1591733 w 1873955"/>
                <a:gd name="connsiteY9" fmla="*/ 383822 h 395111"/>
                <a:gd name="connsiteX10" fmla="*/ 1873955 w 1873955"/>
                <a:gd name="connsiteY10" fmla="*/ 372533 h 39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3955" h="395111">
                  <a:moveTo>
                    <a:pt x="0" y="0"/>
                  </a:moveTo>
                  <a:lnTo>
                    <a:pt x="0" y="0"/>
                  </a:lnTo>
                  <a:cubicBezTo>
                    <a:pt x="3763" y="105363"/>
                    <a:pt x="4501" y="210878"/>
                    <a:pt x="11289" y="316089"/>
                  </a:cubicBezTo>
                  <a:cubicBezTo>
                    <a:pt x="12055" y="327964"/>
                    <a:pt x="15144" y="340663"/>
                    <a:pt x="22577" y="349955"/>
                  </a:cubicBezTo>
                  <a:cubicBezTo>
                    <a:pt x="31053" y="360550"/>
                    <a:pt x="45155" y="365007"/>
                    <a:pt x="56444" y="372533"/>
                  </a:cubicBezTo>
                  <a:cubicBezTo>
                    <a:pt x="67733" y="368770"/>
                    <a:pt x="78573" y="363200"/>
                    <a:pt x="90311" y="361244"/>
                  </a:cubicBezTo>
                  <a:cubicBezTo>
                    <a:pt x="317543" y="323372"/>
                    <a:pt x="812542" y="360299"/>
                    <a:pt x="869244" y="361244"/>
                  </a:cubicBezTo>
                  <a:lnTo>
                    <a:pt x="1004711" y="372533"/>
                  </a:lnTo>
                  <a:cubicBezTo>
                    <a:pt x="1183739" y="386305"/>
                    <a:pt x="1109898" y="370608"/>
                    <a:pt x="1207911" y="395111"/>
                  </a:cubicBezTo>
                  <a:lnTo>
                    <a:pt x="1591733" y="383822"/>
                  </a:lnTo>
                  <a:cubicBezTo>
                    <a:pt x="1944814" y="368471"/>
                    <a:pt x="1499585" y="372533"/>
                    <a:pt x="1873955" y="372533"/>
                  </a:cubicBezTo>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Shape 6"/>
            <p:cNvSpPr/>
            <p:nvPr/>
          </p:nvSpPr>
          <p:spPr>
            <a:xfrm>
              <a:off x="1354138" y="2038350"/>
              <a:ext cx="80962" cy="474663"/>
            </a:xfrm>
            <a:custGeom>
              <a:avLst/>
              <a:gdLst>
                <a:gd name="connsiteX0" fmla="*/ 56444 w 81001"/>
                <a:gd name="connsiteY0" fmla="*/ 0 h 474133"/>
                <a:gd name="connsiteX1" fmla="*/ 56444 w 81001"/>
                <a:gd name="connsiteY1" fmla="*/ 0 h 474133"/>
                <a:gd name="connsiteX2" fmla="*/ 45155 w 81001"/>
                <a:gd name="connsiteY2" fmla="*/ 112889 h 474133"/>
                <a:gd name="connsiteX3" fmla="*/ 22577 w 81001"/>
                <a:gd name="connsiteY3" fmla="*/ 191911 h 474133"/>
                <a:gd name="connsiteX4" fmla="*/ 11289 w 81001"/>
                <a:gd name="connsiteY4" fmla="*/ 282222 h 474133"/>
                <a:gd name="connsiteX5" fmla="*/ 0 w 81001"/>
                <a:gd name="connsiteY5" fmla="*/ 316089 h 474133"/>
                <a:gd name="connsiteX6" fmla="*/ 22577 w 81001"/>
                <a:gd name="connsiteY6" fmla="*/ 440267 h 474133"/>
                <a:gd name="connsiteX7" fmla="*/ 45155 w 81001"/>
                <a:gd name="connsiteY7" fmla="*/ 474133 h 474133"/>
                <a:gd name="connsiteX8" fmla="*/ 79022 w 81001"/>
                <a:gd name="connsiteY8" fmla="*/ 417689 h 47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01" h="474133">
                  <a:moveTo>
                    <a:pt x="56444" y="0"/>
                  </a:moveTo>
                  <a:lnTo>
                    <a:pt x="56444" y="0"/>
                  </a:lnTo>
                  <a:cubicBezTo>
                    <a:pt x="52681" y="37630"/>
                    <a:pt x="50503" y="75452"/>
                    <a:pt x="45155" y="112889"/>
                  </a:cubicBezTo>
                  <a:cubicBezTo>
                    <a:pt x="41611" y="137694"/>
                    <a:pt x="30618" y="167788"/>
                    <a:pt x="22577" y="191911"/>
                  </a:cubicBezTo>
                  <a:cubicBezTo>
                    <a:pt x="18814" y="222015"/>
                    <a:pt x="16716" y="252373"/>
                    <a:pt x="11289" y="282222"/>
                  </a:cubicBezTo>
                  <a:cubicBezTo>
                    <a:pt x="9160" y="293930"/>
                    <a:pt x="0" y="304189"/>
                    <a:pt x="0" y="316089"/>
                  </a:cubicBezTo>
                  <a:cubicBezTo>
                    <a:pt x="0" y="320311"/>
                    <a:pt x="18908" y="430483"/>
                    <a:pt x="22577" y="440267"/>
                  </a:cubicBezTo>
                  <a:cubicBezTo>
                    <a:pt x="27341" y="452971"/>
                    <a:pt x="37629" y="462844"/>
                    <a:pt x="45155" y="474133"/>
                  </a:cubicBezTo>
                  <a:cubicBezTo>
                    <a:pt x="93301" y="458084"/>
                    <a:pt x="79022" y="474744"/>
                    <a:pt x="79022" y="417689"/>
                  </a:cubicBezTo>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4" name="TextBox 1"/>
            <p:cNvSpPr txBox="1">
              <a:spLocks noChangeArrowheads="1"/>
            </p:cNvSpPr>
            <p:nvPr/>
          </p:nvSpPr>
          <p:spPr bwMode="auto">
            <a:xfrm>
              <a:off x="1320638" y="4806536"/>
              <a:ext cx="7287953" cy="57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t>The problem is easy to find and identify, short period failure. If yes, please calculate PPM and fill in.</a:t>
              </a:r>
              <a:r>
                <a:rPr lang="zh-CN" altLang="en-US" sz="1400" dirty="0"/>
                <a:t>  如果是容易发现和识别的短期失效，请计算</a:t>
              </a:r>
              <a:r>
                <a:rPr lang="en-US" altLang="zh-CN" sz="1400" dirty="0"/>
                <a:t>PPM</a:t>
              </a:r>
              <a:r>
                <a:rPr lang="zh-CN" altLang="en-US" sz="1400" dirty="0"/>
                <a:t>。</a:t>
              </a:r>
              <a:endParaRPr lang="en-US" altLang="zh-CN" sz="1400" dirty="0"/>
            </a:p>
            <a:p>
              <a:endParaRPr lang="en-US" altLang="en-US" sz="1400" dirty="0"/>
            </a:p>
          </p:txBody>
        </p:sp>
        <p:sp>
          <p:nvSpPr>
            <p:cNvPr id="41995" name="TextBox 1"/>
            <p:cNvSpPr txBox="1">
              <a:spLocks noChangeArrowheads="1"/>
            </p:cNvSpPr>
            <p:nvPr/>
          </p:nvSpPr>
          <p:spPr bwMode="auto">
            <a:xfrm>
              <a:off x="1329970" y="5467327"/>
              <a:ext cx="3749610" cy="115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tx1">
                      <a:lumMod val="95000"/>
                      <a:lumOff val="5000"/>
                    </a:schemeClr>
                  </a:solidFill>
                </a:rPr>
                <a:t>The problem is difficult to find or never found but was existing, long period failure. Even from the SOP to now. If yes, please calculate PPM and fill in.</a:t>
              </a:r>
              <a:r>
                <a:rPr lang="zh-CN" altLang="en-US" sz="1400" dirty="0">
                  <a:solidFill>
                    <a:schemeClr val="tx1">
                      <a:lumMod val="95000"/>
                      <a:lumOff val="5000"/>
                    </a:schemeClr>
                  </a:solidFill>
                </a:rPr>
                <a:t> 此类问题发现相对比较困难或之前一直没有发现，但是是存在的，甚至从</a:t>
              </a:r>
              <a:r>
                <a:rPr lang="en-US" altLang="zh-CN" sz="1400" dirty="0">
                  <a:solidFill>
                    <a:schemeClr val="tx1">
                      <a:lumMod val="95000"/>
                      <a:lumOff val="5000"/>
                    </a:schemeClr>
                  </a:solidFill>
                </a:rPr>
                <a:t>SOP</a:t>
              </a:r>
              <a:r>
                <a:rPr lang="zh-CN" altLang="en-US" sz="1400" dirty="0">
                  <a:solidFill>
                    <a:schemeClr val="tx1">
                      <a:lumMod val="95000"/>
                      <a:lumOff val="5000"/>
                    </a:schemeClr>
                  </a:solidFill>
                </a:rPr>
                <a:t>到现在长期失效。如果是此类，请计算</a:t>
              </a:r>
              <a:r>
                <a:rPr lang="en-US" altLang="zh-CN" sz="1400" dirty="0">
                  <a:solidFill>
                    <a:schemeClr val="tx1">
                      <a:lumMod val="95000"/>
                      <a:lumOff val="5000"/>
                    </a:schemeClr>
                  </a:solidFill>
                </a:rPr>
                <a:t>PPM</a:t>
              </a:r>
              <a:r>
                <a:rPr lang="zh-CN" altLang="en-US" sz="1400" dirty="0">
                  <a:solidFill>
                    <a:schemeClr val="tx1">
                      <a:lumMod val="95000"/>
                      <a:lumOff val="5000"/>
                    </a:schemeClr>
                  </a:solidFill>
                </a:rPr>
                <a:t>。</a:t>
              </a:r>
              <a:endParaRPr lang="en-US" altLang="en-US" sz="1400" dirty="0">
                <a:solidFill>
                  <a:schemeClr val="tx1">
                    <a:lumMod val="95000"/>
                    <a:lumOff val="5000"/>
                  </a:schemeClr>
                </a:solidFill>
              </a:endParaRPr>
            </a:p>
          </p:txBody>
        </p:sp>
        <p:sp>
          <p:nvSpPr>
            <p:cNvPr id="41996" name="TextBox 1"/>
            <p:cNvSpPr txBox="1">
              <a:spLocks noChangeArrowheads="1"/>
            </p:cNvSpPr>
            <p:nvPr/>
          </p:nvSpPr>
          <p:spPr bwMode="auto">
            <a:xfrm>
              <a:off x="1354138" y="3614972"/>
              <a:ext cx="4508725" cy="115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t>Total sorting quantity, and total defects parts quantity and calculate PPM value.</a:t>
              </a:r>
            </a:p>
            <a:p>
              <a:r>
                <a:rPr lang="zh-CN" altLang="en-US" sz="1400" dirty="0"/>
                <a:t>用总分拣数量和总不良品数量计算</a:t>
              </a:r>
              <a:r>
                <a:rPr lang="en-US" altLang="zh-CN" sz="1400" dirty="0"/>
                <a:t>PPM</a:t>
              </a:r>
              <a:r>
                <a:rPr lang="zh-CN" altLang="en-US" sz="1400" dirty="0"/>
                <a:t>值</a:t>
              </a:r>
              <a:endParaRPr lang="en-US" altLang="zh-CN" sz="1400" dirty="0"/>
            </a:p>
            <a:p>
              <a:endParaRPr lang="en-US" altLang="en-US" sz="1400" dirty="0"/>
            </a:p>
            <a:p>
              <a:r>
                <a:rPr lang="en-US" altLang="en-US" sz="1400" dirty="0"/>
                <a:t>Show mark/labeling to highlight the suspect parts.</a:t>
              </a:r>
            </a:p>
            <a:p>
              <a:r>
                <a:rPr lang="zh-CN" altLang="en-US" sz="1400" dirty="0"/>
                <a:t>对于可疑品需要特殊标识</a:t>
              </a:r>
              <a:endParaRPr lang="en-US" altLang="en-US" sz="1400" dirty="0"/>
            </a:p>
          </p:txBody>
        </p:sp>
        <p:sp>
          <p:nvSpPr>
            <p:cNvPr id="32" name="Oval 31"/>
            <p:cNvSpPr/>
            <p:nvPr/>
          </p:nvSpPr>
          <p:spPr>
            <a:xfrm>
              <a:off x="900113" y="372662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33" name="Oval 32"/>
            <p:cNvSpPr/>
            <p:nvPr/>
          </p:nvSpPr>
          <p:spPr>
            <a:xfrm>
              <a:off x="931863" y="483040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34" name="Oval 33"/>
            <p:cNvSpPr/>
            <p:nvPr/>
          </p:nvSpPr>
          <p:spPr>
            <a:xfrm>
              <a:off x="901700" y="5537454"/>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36" name="Rectangle 35"/>
            <p:cNvSpPr/>
            <p:nvPr/>
          </p:nvSpPr>
          <p:spPr>
            <a:xfrm>
              <a:off x="1394923" y="1971800"/>
              <a:ext cx="6477000" cy="85725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CN">
                <a:solidFill>
                  <a:srgbClr val="FFFFFF"/>
                </a:solidFill>
                <a:ea typeface="宋体" panose="02010600030101010101" pitchFamily="2" charset="-122"/>
              </a:endParaRPr>
            </a:p>
          </p:txBody>
        </p:sp>
        <p:sp>
          <p:nvSpPr>
            <p:cNvPr id="37" name="Rectangle 36"/>
            <p:cNvSpPr/>
            <p:nvPr/>
          </p:nvSpPr>
          <p:spPr>
            <a:xfrm>
              <a:off x="1395413" y="3040538"/>
              <a:ext cx="6477000" cy="17145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CN">
                <a:solidFill>
                  <a:srgbClr val="FFFFFF"/>
                </a:solidFill>
                <a:ea typeface="宋体" panose="02010600030101010101" pitchFamily="2" charset="-122"/>
              </a:endParaRPr>
            </a:p>
          </p:txBody>
        </p:sp>
        <p:sp>
          <p:nvSpPr>
            <p:cNvPr id="38" name="Rectangle 37"/>
            <p:cNvSpPr/>
            <p:nvPr/>
          </p:nvSpPr>
          <p:spPr>
            <a:xfrm>
              <a:off x="1395413" y="3244913"/>
              <a:ext cx="6477000" cy="16351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CN">
                <a:solidFill>
                  <a:srgbClr val="FFFFFF"/>
                </a:solidFill>
                <a:ea typeface="宋体" panose="02010600030101010101" pitchFamily="2" charset="-122"/>
              </a:endParaRPr>
            </a:p>
          </p:txBody>
        </p:sp>
        <p:sp>
          <p:nvSpPr>
            <p:cNvPr id="40" name="Oval 39"/>
            <p:cNvSpPr/>
            <p:nvPr/>
          </p:nvSpPr>
          <p:spPr>
            <a:xfrm>
              <a:off x="1122493" y="2210761"/>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41" name="Oval 40"/>
            <p:cNvSpPr/>
            <p:nvPr/>
          </p:nvSpPr>
          <p:spPr>
            <a:xfrm>
              <a:off x="1130300" y="294163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42" name="Oval 41"/>
            <p:cNvSpPr/>
            <p:nvPr/>
          </p:nvSpPr>
          <p:spPr>
            <a:xfrm>
              <a:off x="1124308" y="318740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pic>
          <p:nvPicPr>
            <p:cNvPr id="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849" y="5224583"/>
              <a:ext cx="3201987"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007" name="Group 18"/>
          <p:cNvGrpSpPr>
            <a:grpSpLocks/>
          </p:cNvGrpSpPr>
          <p:nvPr/>
        </p:nvGrpSpPr>
        <p:grpSpPr bwMode="auto">
          <a:xfrm>
            <a:off x="4394006" y="3552917"/>
            <a:ext cx="3911794" cy="714283"/>
            <a:chOff x="896169" y="5747704"/>
            <a:chExt cx="3911487" cy="714283"/>
          </a:xfrm>
        </p:grpSpPr>
        <p:cxnSp>
          <p:nvCxnSpPr>
            <p:cNvPr id="15" name="Straight Connector 14"/>
            <p:cNvCxnSpPr/>
            <p:nvPr/>
          </p:nvCxnSpPr>
          <p:spPr>
            <a:xfrm>
              <a:off x="1355115" y="6095366"/>
              <a:ext cx="2912833" cy="25400"/>
            </a:xfrm>
            <a:prstGeom prst="line">
              <a:avLst/>
            </a:prstGeom>
            <a:ln>
              <a:solidFill>
                <a:schemeClr val="tx1"/>
              </a:solidFill>
              <a:miter lim="800000"/>
              <a:tailEnd type="none"/>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1337653" y="5747704"/>
              <a:ext cx="3022363" cy="2190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i="1" dirty="0">
                  <a:solidFill>
                    <a:schemeClr val="tx1"/>
                  </a:solidFill>
                </a:rPr>
                <a:t>Total defect parts of lifetime</a:t>
              </a:r>
            </a:p>
            <a:p>
              <a:pPr algn="ctr">
                <a:defRPr/>
              </a:pPr>
              <a:r>
                <a:rPr lang="zh-CN" altLang="en-US" sz="1200" i="1" dirty="0">
                  <a:solidFill>
                    <a:schemeClr val="tx1"/>
                  </a:solidFill>
                </a:rPr>
                <a:t>截至目前总不良品数量</a:t>
              </a:r>
              <a:endParaRPr lang="en-US" sz="1200" i="1" dirty="0">
                <a:solidFill>
                  <a:schemeClr val="tx1"/>
                </a:solidFill>
              </a:endParaRPr>
            </a:p>
          </p:txBody>
        </p:sp>
        <p:sp>
          <p:nvSpPr>
            <p:cNvPr id="43" name="Rectangle 42"/>
            <p:cNvSpPr/>
            <p:nvPr/>
          </p:nvSpPr>
          <p:spPr>
            <a:xfrm>
              <a:off x="896169" y="6109562"/>
              <a:ext cx="3809701" cy="3524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i="1" dirty="0">
                  <a:solidFill>
                    <a:schemeClr val="tx1"/>
                  </a:solidFill>
                </a:rPr>
                <a:t>Total produced parts of lifetime</a:t>
              </a:r>
            </a:p>
            <a:p>
              <a:pPr algn="ctr">
                <a:defRPr/>
              </a:pPr>
              <a:r>
                <a:rPr lang="zh-CN" altLang="en-US" sz="1050" i="1" dirty="0">
                  <a:solidFill>
                    <a:schemeClr val="tx1"/>
                  </a:solidFill>
                </a:rPr>
                <a:t>截至目前总生产数量</a:t>
              </a:r>
              <a:endParaRPr lang="en-US" sz="1050" i="1" dirty="0">
                <a:solidFill>
                  <a:schemeClr val="tx1"/>
                </a:solidFill>
              </a:endParaRPr>
            </a:p>
          </p:txBody>
        </p:sp>
        <p:sp>
          <p:nvSpPr>
            <p:cNvPr id="45" name="Rectangle 44"/>
            <p:cNvSpPr/>
            <p:nvPr/>
          </p:nvSpPr>
          <p:spPr>
            <a:xfrm>
              <a:off x="4115560" y="6038216"/>
              <a:ext cx="692096" cy="2492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1" dirty="0">
                  <a:solidFill>
                    <a:schemeClr val="tx1"/>
                  </a:solidFill>
                </a:rPr>
                <a:t>*10</a:t>
              </a:r>
            </a:p>
          </p:txBody>
        </p:sp>
        <p:sp>
          <p:nvSpPr>
            <p:cNvPr id="18" name="Rectangle 17"/>
            <p:cNvSpPr/>
            <p:nvPr/>
          </p:nvSpPr>
          <p:spPr>
            <a:xfrm>
              <a:off x="4606060" y="6038216"/>
              <a:ext cx="201596" cy="1254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1" dirty="0">
                  <a:solidFill>
                    <a:schemeClr val="tx1"/>
                  </a:solidFill>
                </a:rPr>
                <a:t>6</a:t>
              </a:r>
            </a:p>
          </p:txBody>
        </p:sp>
      </p:grpSp>
      <p:sp>
        <p:nvSpPr>
          <p:cNvPr id="28" name="Slide Number Placeholder 4">
            <a:extLst>
              <a:ext uri="{FF2B5EF4-FFF2-40B4-BE49-F238E27FC236}">
                <a16:creationId xmlns:a16="http://schemas.microsoft.com/office/drawing/2014/main" id="{F3208E2E-E2E0-4349-B808-3898AC32DAE8}"/>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26</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D4 — </a:t>
            </a:r>
            <a:r>
              <a:rPr lang="en-US" altLang="zh-CN" dirty="0">
                <a:ea typeface="宋体" panose="02010600030101010101" pitchFamily="2" charset="-122"/>
              </a:rPr>
              <a:t>Root Cause Analysis</a:t>
            </a:r>
            <a:br>
              <a:rPr lang="en-US" altLang="zh-CN" dirty="0">
                <a:ea typeface="宋体" panose="02010600030101010101" pitchFamily="2" charset="-122"/>
              </a:rPr>
            </a:br>
            <a:r>
              <a:rPr lang="en-US" altLang="zh-CN" dirty="0">
                <a:ea typeface="宋体" panose="02010600030101010101" pitchFamily="2" charset="-122"/>
              </a:rPr>
              <a:t>D4</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根本原因分析</a:t>
            </a:r>
            <a:endParaRPr lang="en-US" altLang="en-US" dirty="0">
              <a:latin typeface="+mn-lt"/>
            </a:endParaRPr>
          </a:p>
        </p:txBody>
      </p:sp>
      <p:pic>
        <p:nvPicPr>
          <p:cNvPr id="430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517650"/>
            <a:ext cx="70675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Box 1"/>
          <p:cNvSpPr txBox="1">
            <a:spLocks noChangeArrowheads="1"/>
          </p:cNvSpPr>
          <p:nvPr/>
        </p:nvSpPr>
        <p:spPr bwMode="auto">
          <a:xfrm>
            <a:off x="1070769" y="4187973"/>
            <a:ext cx="70866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The easiest lesson learned is spreading the experience to other similar products and processes. </a:t>
            </a:r>
          </a:p>
          <a:p>
            <a:r>
              <a:rPr lang="zh-CN" altLang="en-US" sz="1600" dirty="0"/>
              <a:t>最简单的经验教训是将经验传播到其他类似的产品和过程中。</a:t>
            </a:r>
          </a:p>
          <a:p>
            <a:endParaRPr lang="en-US" altLang="en-US" sz="1600" dirty="0"/>
          </a:p>
        </p:txBody>
      </p:sp>
      <p:sp>
        <p:nvSpPr>
          <p:cNvPr id="16" name="Rectangle 15"/>
          <p:cNvSpPr/>
          <p:nvPr/>
        </p:nvSpPr>
        <p:spPr>
          <a:xfrm>
            <a:off x="849276" y="5181600"/>
            <a:ext cx="7448622" cy="1015663"/>
          </a:xfrm>
          <a:prstGeom prst="rect">
            <a:avLst/>
          </a:prstGeom>
          <a:noFill/>
        </p:spPr>
        <p:txBody>
          <a:bodyPr>
            <a:spAutoFit/>
          </a:bodyPr>
          <a:lstStyle/>
          <a:p>
            <a:pPr>
              <a:defRPr/>
            </a:pPr>
            <a:r>
              <a:rPr lang="en-US" altLang="zh-CN"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宋体" charset="-122"/>
              </a:rPr>
              <a:t>Read across is a good approach to gain lessons learned. Don’t neglect this</a:t>
            </a:r>
            <a:r>
              <a:rPr lang="en-US" sz="2000" dirty="0"/>
              <a:t>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宋体" charset="-122"/>
              </a:rPr>
              <a:t>process.</a:t>
            </a:r>
          </a:p>
          <a:p>
            <a:pPr>
              <a:defRPr/>
            </a:pPr>
            <a:r>
              <a:rPr lang="zh-CN" alt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宋体" charset="-122"/>
              </a:rPr>
              <a:t>水平展开是获得经验教训比较好的方法。不要忽视它。</a:t>
            </a:r>
          </a:p>
        </p:txBody>
      </p:sp>
      <p:sp>
        <p:nvSpPr>
          <p:cNvPr id="7" name="Slide Number Placeholder 4">
            <a:extLst>
              <a:ext uri="{FF2B5EF4-FFF2-40B4-BE49-F238E27FC236}">
                <a16:creationId xmlns:a16="http://schemas.microsoft.com/office/drawing/2014/main" id="{A8C21606-E2A8-4F17-B7D8-6FBDFEFC2905}"/>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27</a:t>
            </a:fld>
            <a:r>
              <a:rPr lang="de-DE" altLang="en-US" sz="1000" dirty="0">
                <a:solidFill>
                  <a:srgbClr val="0F2364"/>
                </a:solidFill>
              </a:rPr>
              <a:t> </a:t>
            </a:r>
            <a:endParaRPr lang="de-DE" altLang="en-US" sz="700" dirty="0">
              <a:solidFill>
                <a:srgbClr val="0F23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Rectangle 8"/>
          <p:cNvSpPr>
            <a:spLocks noGrp="1" noChangeArrowheads="1"/>
          </p:cNvSpPr>
          <p:nvPr>
            <p:ph type="title"/>
            <p:custDataLst>
              <p:tags r:id="rId1"/>
            </p:custDataLst>
          </p:nvPr>
        </p:nvSpPr>
        <p:spPr>
          <a:xfrm>
            <a:off x="539750" y="360363"/>
            <a:ext cx="8067675" cy="885825"/>
          </a:xfrm>
        </p:spPr>
        <p:txBody>
          <a:bodyPr/>
          <a:lstStyle/>
          <a:p>
            <a:pPr>
              <a:defRPr/>
            </a:pPr>
            <a:r>
              <a:rPr lang="en-US" altLang="zh-CN" dirty="0">
                <a:latin typeface="+mn-lt"/>
                <a:ea typeface="宋体" panose="02010600030101010101" pitchFamily="2" charset="-122"/>
              </a:rPr>
              <a:t>D5 </a:t>
            </a:r>
            <a:r>
              <a:rPr lang="en-US" altLang="zh-CN" sz="2500" dirty="0">
                <a:latin typeface="+mn-lt"/>
                <a:ea typeface="宋体" panose="02010600030101010101" pitchFamily="2" charset="-122"/>
              </a:rPr>
              <a:t>– </a:t>
            </a:r>
            <a:r>
              <a:rPr lang="en-US" altLang="zh-CN" dirty="0">
                <a:latin typeface="+mn-lt"/>
                <a:ea typeface="宋体" panose="02010600030101010101" pitchFamily="2" charset="-122"/>
              </a:rPr>
              <a:t>Corrective Actions and Tracking of Effectiveness</a:t>
            </a:r>
            <a:r>
              <a:rPr lang="en-US" altLang="zh-CN" dirty="0">
                <a:solidFill>
                  <a:srgbClr val="FFFFFF"/>
                </a:solidFill>
                <a:latin typeface="+mn-lt"/>
                <a:ea typeface="宋体" panose="02010600030101010101" pitchFamily="2" charset="-122"/>
              </a:rPr>
              <a:t> </a:t>
            </a:r>
            <a:r>
              <a:rPr lang="en-US" altLang="zh-CN" dirty="0" err="1">
                <a:solidFill>
                  <a:srgbClr val="FFFFFF"/>
                </a:solidFill>
                <a:latin typeface="+mn-lt"/>
                <a:ea typeface="宋体" panose="02010600030101010101" pitchFamily="2" charset="-122"/>
              </a:rPr>
              <a:t>tra</a:t>
            </a:r>
            <a:br>
              <a:rPr lang="en-US" altLang="zh-CN" dirty="0">
                <a:solidFill>
                  <a:srgbClr val="FFFFFF"/>
                </a:solidFill>
                <a:latin typeface="+mn-lt"/>
                <a:ea typeface="宋体" panose="02010600030101010101" pitchFamily="2" charset="-122"/>
              </a:rPr>
            </a:br>
            <a:r>
              <a:rPr lang="en-US" altLang="zh-CN" dirty="0">
                <a:ea typeface="宋体" panose="02010600030101010101" pitchFamily="2" charset="-122"/>
              </a:rPr>
              <a:t>D5</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纠正措施及效果跟踪</a:t>
            </a:r>
            <a:r>
              <a:rPr lang="en-US" altLang="zh-CN" dirty="0" err="1">
                <a:solidFill>
                  <a:srgbClr val="FFFFFF"/>
                </a:solidFill>
                <a:latin typeface="+mn-lt"/>
                <a:ea typeface="宋体" panose="02010600030101010101" pitchFamily="2" charset="-122"/>
              </a:rPr>
              <a:t>cking</a:t>
            </a:r>
            <a:r>
              <a:rPr lang="en-US" altLang="zh-CN" dirty="0">
                <a:solidFill>
                  <a:srgbClr val="FFFFFF"/>
                </a:solidFill>
                <a:latin typeface="+mn-lt"/>
                <a:ea typeface="宋体" panose="02010600030101010101" pitchFamily="2" charset="-122"/>
              </a:rPr>
              <a:t> of effectiveness</a:t>
            </a:r>
            <a:br>
              <a:rPr lang="en-US" altLang="zh-CN" dirty="0">
                <a:solidFill>
                  <a:srgbClr val="FFFFFF"/>
                </a:solidFill>
                <a:latin typeface="+mn-lt"/>
                <a:ea typeface="宋体" panose="02010600030101010101" pitchFamily="2" charset="-122"/>
              </a:rPr>
            </a:br>
            <a:endParaRPr lang="en-US" altLang="zh-CN" dirty="0">
              <a:latin typeface="+mn-lt"/>
              <a:ea typeface="宋体" panose="02010600030101010101" pitchFamily="2" charset="-122"/>
            </a:endParaRPr>
          </a:p>
        </p:txBody>
      </p:sp>
      <p:grpSp>
        <p:nvGrpSpPr>
          <p:cNvPr id="44035" name="Group 10"/>
          <p:cNvGrpSpPr>
            <a:grpSpLocks/>
          </p:cNvGrpSpPr>
          <p:nvPr/>
        </p:nvGrpSpPr>
        <p:grpSpPr bwMode="auto">
          <a:xfrm>
            <a:off x="1371600" y="1500188"/>
            <a:ext cx="6118225" cy="327898"/>
            <a:chOff x="480" y="624"/>
            <a:chExt cx="4464" cy="243"/>
          </a:xfrm>
        </p:grpSpPr>
        <p:sp>
          <p:nvSpPr>
            <p:cNvPr id="23561" name="AutoShape 11"/>
            <p:cNvSpPr>
              <a:spLocks noChangeArrowheads="1"/>
            </p:cNvSpPr>
            <p:nvPr>
              <p:custDataLst>
                <p:tags r:id="rId6"/>
              </p:custDataLst>
            </p:nvPr>
          </p:nvSpPr>
          <p:spPr bwMode="auto">
            <a:xfrm>
              <a:off x="48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D1</a:t>
              </a:r>
            </a:p>
          </p:txBody>
        </p:sp>
        <p:sp>
          <p:nvSpPr>
            <p:cNvPr id="23562" name="AutoShape 12"/>
            <p:cNvSpPr>
              <a:spLocks noChangeArrowheads="1"/>
            </p:cNvSpPr>
            <p:nvPr>
              <p:custDataLst>
                <p:tags r:id="rId7"/>
              </p:custDataLst>
            </p:nvPr>
          </p:nvSpPr>
          <p:spPr bwMode="auto">
            <a:xfrm>
              <a:off x="960" y="624"/>
              <a:ext cx="578"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D2</a:t>
              </a:r>
            </a:p>
          </p:txBody>
        </p:sp>
        <p:sp>
          <p:nvSpPr>
            <p:cNvPr id="23563" name="AutoShape 13"/>
            <p:cNvSpPr>
              <a:spLocks noChangeArrowheads="1"/>
            </p:cNvSpPr>
            <p:nvPr>
              <p:custDataLst>
                <p:tags r:id="rId8"/>
              </p:custDataLst>
            </p:nvPr>
          </p:nvSpPr>
          <p:spPr bwMode="auto">
            <a:xfrm>
              <a:off x="1919" y="627"/>
              <a:ext cx="577"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D4</a:t>
              </a:r>
            </a:p>
          </p:txBody>
        </p:sp>
        <p:sp>
          <p:nvSpPr>
            <p:cNvPr id="23564" name="AutoShape 14"/>
            <p:cNvSpPr>
              <a:spLocks noChangeArrowheads="1"/>
            </p:cNvSpPr>
            <p:nvPr>
              <p:custDataLst>
                <p:tags r:id="rId9"/>
              </p:custDataLst>
            </p:nvPr>
          </p:nvSpPr>
          <p:spPr bwMode="auto">
            <a:xfrm>
              <a:off x="144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D3</a:t>
              </a:r>
            </a:p>
          </p:txBody>
        </p:sp>
        <p:sp>
          <p:nvSpPr>
            <p:cNvPr id="23565" name="AutoShape 15"/>
            <p:cNvSpPr>
              <a:spLocks noChangeArrowheads="1"/>
            </p:cNvSpPr>
            <p:nvPr>
              <p:custDataLst>
                <p:tags r:id="rId10"/>
              </p:custDataLst>
            </p:nvPr>
          </p:nvSpPr>
          <p:spPr bwMode="auto">
            <a:xfrm>
              <a:off x="3408"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6</a:t>
              </a:r>
            </a:p>
          </p:txBody>
        </p:sp>
        <p:sp>
          <p:nvSpPr>
            <p:cNvPr id="23566" name="AutoShape 16"/>
            <p:cNvSpPr>
              <a:spLocks noChangeArrowheads="1"/>
            </p:cNvSpPr>
            <p:nvPr>
              <p:custDataLst>
                <p:tags r:id="rId11"/>
              </p:custDataLst>
            </p:nvPr>
          </p:nvSpPr>
          <p:spPr bwMode="auto">
            <a:xfrm>
              <a:off x="3888" y="624"/>
              <a:ext cx="577"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7</a:t>
              </a:r>
            </a:p>
          </p:txBody>
        </p:sp>
        <p:sp>
          <p:nvSpPr>
            <p:cNvPr id="23567" name="AutoShape 17"/>
            <p:cNvSpPr>
              <a:spLocks noChangeArrowheads="1"/>
            </p:cNvSpPr>
            <p:nvPr>
              <p:custDataLst>
                <p:tags r:id="rId12"/>
              </p:custDataLst>
            </p:nvPr>
          </p:nvSpPr>
          <p:spPr bwMode="auto">
            <a:xfrm>
              <a:off x="4368"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8</a:t>
              </a:r>
            </a:p>
          </p:txBody>
        </p:sp>
        <p:sp>
          <p:nvSpPr>
            <p:cNvPr id="23568" name="AutoShape 18"/>
            <p:cNvSpPr>
              <a:spLocks noChangeArrowheads="1"/>
            </p:cNvSpPr>
            <p:nvPr>
              <p:custDataLst>
                <p:tags r:id="rId13"/>
              </p:custDataLst>
            </p:nvPr>
          </p:nvSpPr>
          <p:spPr bwMode="auto">
            <a:xfrm>
              <a:off x="2400" y="624"/>
              <a:ext cx="1102" cy="240"/>
            </a:xfrm>
            <a:prstGeom prst="chevron">
              <a:avLst>
                <a:gd name="adj" fmla="val 62923"/>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3810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defRPr/>
              </a:pPr>
              <a:r>
                <a:rPr lang="en-US" altLang="zh-CN" sz="2400" b="1" dirty="0">
                  <a:solidFill>
                    <a:srgbClr val="FFFFFF"/>
                  </a:solidFill>
                  <a:latin typeface="+mn-lt"/>
                  <a:ea typeface="宋体" panose="02010600030101010101" pitchFamily="2" charset="-122"/>
                </a:rPr>
                <a:t>D5</a:t>
              </a:r>
            </a:p>
          </p:txBody>
        </p:sp>
      </p:grpSp>
      <p:sp>
        <p:nvSpPr>
          <p:cNvPr id="15" name="Rectangle 19"/>
          <p:cNvSpPr>
            <a:spLocks noChangeArrowheads="1"/>
          </p:cNvSpPr>
          <p:nvPr>
            <p:custDataLst>
              <p:tags r:id="rId2"/>
            </p:custDataLst>
          </p:nvPr>
        </p:nvSpPr>
        <p:spPr bwMode="auto">
          <a:xfrm>
            <a:off x="1752600" y="2208213"/>
            <a:ext cx="6804025" cy="34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a:defRPr>
                <a:solidFill>
                  <a:schemeClr val="tx1"/>
                </a:solidFill>
                <a:latin typeface="Arial" panose="020B0604020202020204" pitchFamily="34" charset="0"/>
                <a:cs typeface="Arial" panose="020B0604020202020204" pitchFamily="34" charset="0"/>
              </a:defRPr>
            </a:lvl1pPr>
            <a:lvl2pPr marL="668338" indent="-288925" defTabSz="762000">
              <a:defRPr>
                <a:solidFill>
                  <a:schemeClr val="tx1"/>
                </a:solidFill>
                <a:latin typeface="Arial" panose="020B0604020202020204" pitchFamily="34" charset="0"/>
                <a:cs typeface="Arial" panose="020B0604020202020204" pitchFamily="34" charset="0"/>
              </a:defRPr>
            </a:lvl2pPr>
            <a:lvl3pPr marL="1757363" indent="-228600" defTabSz="762000">
              <a:defRPr>
                <a:solidFill>
                  <a:schemeClr val="tx1"/>
                </a:solidFill>
                <a:latin typeface="Arial" panose="020B0604020202020204" pitchFamily="34" charset="0"/>
                <a:cs typeface="Arial" panose="020B0604020202020204" pitchFamily="34" charset="0"/>
              </a:defRPr>
            </a:lvl3pPr>
            <a:lvl4pPr marL="2176463" indent="-228600" defTabSz="762000">
              <a:defRPr>
                <a:solidFill>
                  <a:schemeClr val="tx1"/>
                </a:solidFill>
                <a:latin typeface="Arial" panose="020B0604020202020204" pitchFamily="34" charset="0"/>
                <a:cs typeface="Arial" panose="020B0604020202020204" pitchFamily="34" charset="0"/>
              </a:defRPr>
            </a:lvl4pPr>
            <a:lvl5pPr marL="2595563" indent="-228600" defTabSz="762000">
              <a:defRPr>
                <a:solidFill>
                  <a:schemeClr val="tx1"/>
                </a:solidFill>
                <a:latin typeface="Arial" panose="020B0604020202020204" pitchFamily="34" charset="0"/>
                <a:cs typeface="Arial" panose="020B0604020202020204" pitchFamily="34" charset="0"/>
              </a:defRPr>
            </a:lvl5pPr>
            <a:lvl6pPr marL="30527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099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9671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4243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0"/>
              </a:spcBef>
              <a:spcAft>
                <a:spcPts val="0"/>
              </a:spcAft>
              <a:buClr>
                <a:srgbClr val="5D7298"/>
              </a:buClr>
              <a:buSzPct val="65000"/>
              <a:buFont typeface="Wingdings" panose="05000000000000000000" pitchFamily="2" charset="2"/>
              <a:buNone/>
              <a:defRPr/>
            </a:pPr>
            <a:r>
              <a:rPr lang="en-US" altLang="zh-CN" dirty="0">
                <a:solidFill>
                  <a:srgbClr val="000000"/>
                </a:solidFill>
                <a:latin typeface="+mn-lt"/>
                <a:ea typeface="宋体" panose="02010600030101010101" pitchFamily="2" charset="-122"/>
              </a:rPr>
              <a:t>Confirm "optimum" corrective actions</a:t>
            </a:r>
          </a:p>
          <a:p>
            <a:pPr>
              <a:spcBef>
                <a:spcPts val="0"/>
              </a:spcBef>
              <a:spcAft>
                <a:spcPts val="0"/>
              </a:spcAft>
              <a:buClr>
                <a:srgbClr val="5D7298"/>
              </a:buClr>
              <a:buSzPct val="65000"/>
              <a:buFont typeface="Wingdings" panose="05000000000000000000" pitchFamily="2" charset="2"/>
              <a:buNone/>
              <a:defRPr/>
            </a:pPr>
            <a:r>
              <a:rPr lang="zh-CN" altLang="en-US" sz="1600" dirty="0">
                <a:solidFill>
                  <a:srgbClr val="000000"/>
                </a:solidFill>
                <a:latin typeface="+mn-lt"/>
                <a:ea typeface="宋体" panose="02010600030101010101" pitchFamily="2" charset="-122"/>
              </a:rPr>
              <a:t>确定最佳纠正措施</a:t>
            </a:r>
            <a:endParaRPr lang="en-US" altLang="zh-CN" sz="1600" dirty="0">
              <a:solidFill>
                <a:srgbClr val="000000"/>
              </a:solidFill>
              <a:latin typeface="+mn-lt"/>
              <a:ea typeface="宋体" panose="02010600030101010101" pitchFamily="2" charset="-122"/>
            </a:endParaRPr>
          </a:p>
          <a:p>
            <a:pPr lvl="1">
              <a:spcBef>
                <a:spcPts val="0"/>
              </a:spcBef>
              <a:spcAft>
                <a:spcPts val="0"/>
              </a:spcAft>
              <a:buClr>
                <a:schemeClr val="accent1"/>
              </a:buClr>
              <a:buSzPct val="50000"/>
              <a:buFont typeface="Wingdings" panose="05000000000000000000" pitchFamily="2" charset="2"/>
              <a:buChar char="l"/>
              <a:defRPr/>
            </a:pPr>
            <a:r>
              <a:rPr lang="en-US" altLang="zh-CN" sz="1400" dirty="0">
                <a:solidFill>
                  <a:srgbClr val="000000"/>
                </a:solidFill>
                <a:latin typeface="+mn-lt"/>
                <a:ea typeface="宋体" panose="02010600030101010101" pitchFamily="2" charset="-122"/>
              </a:rPr>
              <a:t>All measures that can solve and ultimately eliminate the problem must be compiled.</a:t>
            </a:r>
          </a:p>
          <a:p>
            <a:pPr marL="379413" lvl="1" indent="0">
              <a:spcBef>
                <a:spcPts val="0"/>
              </a:spcBef>
              <a:spcAft>
                <a:spcPts val="0"/>
              </a:spcAft>
              <a:buClr>
                <a:schemeClr val="accent1"/>
              </a:buClr>
              <a:buSzPct val="50000"/>
              <a:defRPr/>
            </a:pPr>
            <a:r>
              <a:rPr lang="zh-CN" altLang="en-US" sz="1400" dirty="0">
                <a:solidFill>
                  <a:srgbClr val="000000"/>
                </a:solidFill>
                <a:latin typeface="+mn-lt"/>
                <a:ea typeface="宋体" panose="02010600030101010101" pitchFamily="2" charset="-122"/>
              </a:rPr>
              <a:t>     所有的措施能解决并最终消除问题。</a:t>
            </a:r>
            <a:endParaRPr lang="en-US" altLang="zh-CN" sz="1400" dirty="0">
              <a:solidFill>
                <a:srgbClr val="000000"/>
              </a:solidFill>
              <a:latin typeface="+mn-lt"/>
              <a:ea typeface="宋体" panose="02010600030101010101" pitchFamily="2" charset="-122"/>
            </a:endParaRPr>
          </a:p>
          <a:p>
            <a:pPr lvl="1">
              <a:spcBef>
                <a:spcPts val="0"/>
              </a:spcBef>
              <a:spcAft>
                <a:spcPts val="0"/>
              </a:spcAft>
              <a:buClr>
                <a:schemeClr val="accent1"/>
              </a:buClr>
              <a:buSzPct val="50000"/>
              <a:buFont typeface="Wingdings" panose="05000000000000000000" pitchFamily="2" charset="2"/>
              <a:buChar char="l"/>
              <a:defRPr/>
            </a:pPr>
            <a:r>
              <a:rPr lang="en-US" altLang="zh-CN" sz="1400" dirty="0">
                <a:solidFill>
                  <a:srgbClr val="000000"/>
                </a:solidFill>
                <a:latin typeface="+mn-lt"/>
                <a:ea typeface="宋体" panose="02010600030101010101" pitchFamily="2" charset="-122"/>
              </a:rPr>
              <a:t>The effectiveness of the measures must be verified and side-effects must be assessed.</a:t>
            </a:r>
          </a:p>
          <a:p>
            <a:pPr marL="379413" lvl="1" indent="0">
              <a:spcBef>
                <a:spcPts val="0"/>
              </a:spcBef>
              <a:spcAft>
                <a:spcPts val="0"/>
              </a:spcAft>
              <a:buClr>
                <a:schemeClr val="accent1"/>
              </a:buClr>
              <a:buSzPct val="50000"/>
              <a:defRPr/>
            </a:pPr>
            <a:r>
              <a:rPr lang="zh-CN" altLang="en-US" sz="1400" dirty="0">
                <a:solidFill>
                  <a:srgbClr val="000000"/>
                </a:solidFill>
                <a:latin typeface="+mn-lt"/>
                <a:ea typeface="宋体" panose="02010600030101010101" pitchFamily="2" charset="-122"/>
              </a:rPr>
              <a:t>      措施的有效性必须得到验证并</a:t>
            </a:r>
            <a:r>
              <a:rPr lang="zh-CN" altLang="en-US" sz="1400" dirty="0">
                <a:latin typeface="+mn-lt"/>
                <a:ea typeface="宋体" panose="02010600030101010101" pitchFamily="2" charset="-122"/>
              </a:rPr>
              <a:t>且副作用</a:t>
            </a:r>
            <a:r>
              <a:rPr lang="zh-CN" altLang="en-US" sz="1400" dirty="0">
                <a:solidFill>
                  <a:srgbClr val="000000"/>
                </a:solidFill>
                <a:latin typeface="+mn-lt"/>
                <a:ea typeface="宋体" panose="02010600030101010101" pitchFamily="2" charset="-122"/>
              </a:rPr>
              <a:t>也得评估</a:t>
            </a:r>
            <a:endParaRPr lang="en-US" altLang="zh-CN" sz="1400" dirty="0">
              <a:solidFill>
                <a:srgbClr val="000000"/>
              </a:solidFill>
              <a:latin typeface="+mn-lt"/>
              <a:ea typeface="宋体" panose="02010600030101010101" pitchFamily="2" charset="-122"/>
            </a:endParaRPr>
          </a:p>
          <a:p>
            <a:pPr lvl="1">
              <a:lnSpc>
                <a:spcPct val="111000"/>
              </a:lnSpc>
              <a:spcBef>
                <a:spcPts val="0"/>
              </a:spcBef>
              <a:spcAft>
                <a:spcPts val="0"/>
              </a:spcAft>
              <a:buClr>
                <a:schemeClr val="accent1"/>
              </a:buClr>
              <a:buSzPct val="50000"/>
              <a:buFont typeface="Wingdings" panose="05000000000000000000" pitchFamily="2" charset="2"/>
              <a:buChar char="l"/>
              <a:defRPr/>
            </a:pPr>
            <a:r>
              <a:rPr lang="en-US" altLang="zh-CN" sz="1400" dirty="0">
                <a:solidFill>
                  <a:srgbClr val="000000"/>
                </a:solidFill>
                <a:latin typeface="+mn-lt"/>
                <a:ea typeface="宋体" panose="02010600030101010101" pitchFamily="2" charset="-122"/>
              </a:rPr>
              <a:t>“Optimum" corrective action must be determined and confirmed.</a:t>
            </a:r>
          </a:p>
          <a:p>
            <a:pPr marL="379413" lvl="1" indent="0">
              <a:lnSpc>
                <a:spcPct val="111000"/>
              </a:lnSpc>
              <a:spcBef>
                <a:spcPts val="0"/>
              </a:spcBef>
              <a:spcAft>
                <a:spcPts val="0"/>
              </a:spcAft>
              <a:buClr>
                <a:schemeClr val="accent1"/>
              </a:buClr>
              <a:buSzPct val="50000"/>
              <a:defRPr/>
            </a:pPr>
            <a:r>
              <a:rPr lang="zh-CN" altLang="en-US" sz="1400" dirty="0">
                <a:solidFill>
                  <a:srgbClr val="000000"/>
                </a:solidFill>
                <a:latin typeface="+mn-lt"/>
                <a:ea typeface="宋体" panose="02010600030101010101" pitchFamily="2" charset="-122"/>
              </a:rPr>
              <a:t>       最佳</a:t>
            </a:r>
            <a:r>
              <a:rPr lang="zh-CN" altLang="en-US" sz="1400" dirty="0">
                <a:latin typeface="+mn-lt"/>
                <a:ea typeface="宋体" panose="02010600030101010101" pitchFamily="2" charset="-122"/>
              </a:rPr>
              <a:t>纠正</a:t>
            </a:r>
            <a:r>
              <a:rPr lang="zh-CN" altLang="en-US" sz="1400" dirty="0">
                <a:solidFill>
                  <a:srgbClr val="000000"/>
                </a:solidFill>
                <a:latin typeface="+mn-lt"/>
                <a:ea typeface="宋体" panose="02010600030101010101" pitchFamily="2" charset="-122"/>
              </a:rPr>
              <a:t>措施必须确定下来并得到确认。</a:t>
            </a:r>
            <a:endParaRPr lang="en-US" altLang="zh-CN" sz="1400" dirty="0">
              <a:solidFill>
                <a:srgbClr val="000000"/>
              </a:solidFill>
              <a:latin typeface="+mn-lt"/>
              <a:ea typeface="宋体" panose="02010600030101010101" pitchFamily="2" charset="-122"/>
            </a:endParaRPr>
          </a:p>
          <a:p>
            <a:pPr lvl="1">
              <a:lnSpc>
                <a:spcPct val="111000"/>
              </a:lnSpc>
              <a:spcBef>
                <a:spcPts val="0"/>
              </a:spcBef>
              <a:spcAft>
                <a:spcPts val="0"/>
              </a:spcAft>
              <a:buClr>
                <a:schemeClr val="accent1"/>
              </a:buClr>
              <a:buSzPct val="50000"/>
              <a:buFont typeface="Wingdings" panose="05000000000000000000" pitchFamily="2" charset="2"/>
              <a:buChar char="l"/>
              <a:defRPr/>
            </a:pPr>
            <a:r>
              <a:rPr lang="en-US" altLang="zh-CN" sz="1400" dirty="0">
                <a:solidFill>
                  <a:srgbClr val="000000"/>
                </a:solidFill>
                <a:latin typeface="+mn-lt"/>
                <a:ea typeface="宋体" panose="02010600030101010101" pitchFamily="2" charset="-122"/>
              </a:rPr>
              <a:t>Action plan with introduction timing and responsibilities must be determined and released.</a:t>
            </a:r>
          </a:p>
          <a:p>
            <a:pPr marL="379413" lvl="1" indent="0">
              <a:lnSpc>
                <a:spcPct val="111000"/>
              </a:lnSpc>
              <a:spcBef>
                <a:spcPts val="0"/>
              </a:spcBef>
              <a:spcAft>
                <a:spcPts val="0"/>
              </a:spcAft>
              <a:buClr>
                <a:schemeClr val="accent1"/>
              </a:buClr>
              <a:buSzPct val="50000"/>
              <a:defRPr/>
            </a:pPr>
            <a:r>
              <a:rPr lang="zh-CN" altLang="en-US" sz="1400" dirty="0">
                <a:solidFill>
                  <a:srgbClr val="000000"/>
                </a:solidFill>
                <a:latin typeface="+mn-lt"/>
                <a:ea typeface="宋体" panose="02010600030101010101" pitchFamily="2" charset="-122"/>
              </a:rPr>
              <a:t>      带有时间节点的行动计划和责任人必须确定并发布出来。</a:t>
            </a:r>
            <a:endParaRPr lang="en-US" altLang="zh-CN" sz="1400" dirty="0">
              <a:solidFill>
                <a:srgbClr val="000000"/>
              </a:solidFill>
              <a:latin typeface="+mn-lt"/>
              <a:ea typeface="宋体" panose="02010600030101010101" pitchFamily="2" charset="-122"/>
            </a:endParaRPr>
          </a:p>
          <a:p>
            <a:pPr>
              <a:spcBef>
                <a:spcPts val="0"/>
              </a:spcBef>
              <a:spcAft>
                <a:spcPts val="0"/>
              </a:spcAft>
              <a:buClr>
                <a:srgbClr val="5D7298"/>
              </a:buClr>
              <a:buSzPct val="65000"/>
              <a:buFont typeface="Wingdings" panose="05000000000000000000" pitchFamily="2" charset="2"/>
              <a:buNone/>
              <a:defRPr/>
            </a:pPr>
            <a:r>
              <a:rPr lang="en-US" altLang="zh-CN" sz="1600" dirty="0">
                <a:solidFill>
                  <a:srgbClr val="000000"/>
                </a:solidFill>
                <a:latin typeface="+mn-lt"/>
                <a:ea typeface="宋体" panose="02010600030101010101" pitchFamily="2" charset="-122"/>
              </a:rPr>
              <a:t>Approval and application of the corrective measures</a:t>
            </a:r>
          </a:p>
          <a:p>
            <a:pPr>
              <a:spcBef>
                <a:spcPts val="0"/>
              </a:spcBef>
              <a:spcAft>
                <a:spcPts val="0"/>
              </a:spcAft>
              <a:buClr>
                <a:srgbClr val="5D7298"/>
              </a:buClr>
              <a:buSzPct val="65000"/>
              <a:buFont typeface="Wingdings" panose="05000000000000000000" pitchFamily="2" charset="2"/>
              <a:buNone/>
              <a:defRPr/>
            </a:pPr>
            <a:r>
              <a:rPr lang="zh-CN" altLang="en-US" sz="1600" dirty="0">
                <a:solidFill>
                  <a:srgbClr val="000000"/>
                </a:solidFill>
                <a:latin typeface="+mn-lt"/>
                <a:ea typeface="宋体" panose="02010600030101010101" pitchFamily="2" charset="-122"/>
              </a:rPr>
              <a:t>纠正措施得到批准及应用</a:t>
            </a:r>
            <a:endParaRPr lang="en-US" altLang="zh-CN" sz="1600" dirty="0">
              <a:solidFill>
                <a:srgbClr val="000000"/>
              </a:solidFill>
              <a:latin typeface="+mn-lt"/>
              <a:ea typeface="宋体" panose="02010600030101010101" pitchFamily="2" charset="-122"/>
            </a:endParaRPr>
          </a:p>
        </p:txBody>
      </p:sp>
      <p:sp>
        <p:nvSpPr>
          <p:cNvPr id="16" name="AutoShape 20"/>
          <p:cNvSpPr>
            <a:spLocks noChangeArrowheads="1"/>
          </p:cNvSpPr>
          <p:nvPr>
            <p:custDataLst>
              <p:tags r:id="rId3"/>
            </p:custDataLst>
          </p:nvPr>
        </p:nvSpPr>
        <p:spPr bwMode="auto">
          <a:xfrm>
            <a:off x="692150" y="3657600"/>
            <a:ext cx="900113" cy="599123"/>
          </a:xfrm>
          <a:prstGeom prst="roundRect">
            <a:avLst>
              <a:gd name="adj" fmla="val 22926"/>
            </a:avLst>
          </a:prstGeom>
          <a:solidFill>
            <a:srgbClr val="002060"/>
          </a:solidFill>
          <a:ln w="9525">
            <a:solidFill>
              <a:schemeClr val="tx1"/>
            </a:solidFill>
            <a:round/>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Action</a:t>
            </a:r>
          </a:p>
          <a:p>
            <a:pPr algn="ctr">
              <a:defRPr/>
            </a:pPr>
            <a:r>
              <a:rPr lang="zh-CN" altLang="en-US" sz="1400" dirty="0">
                <a:solidFill>
                  <a:srgbClr val="FFFFFF"/>
                </a:solidFill>
                <a:latin typeface="+mn-lt"/>
                <a:ea typeface="宋体" panose="02010600030101010101" pitchFamily="2" charset="-122"/>
              </a:rPr>
              <a:t>行动</a:t>
            </a:r>
            <a:endParaRPr lang="en-US" altLang="zh-CN" sz="1400" dirty="0">
              <a:solidFill>
                <a:srgbClr val="FFFFFF"/>
              </a:solidFill>
              <a:latin typeface="+mn-lt"/>
              <a:ea typeface="宋体" panose="02010600030101010101" pitchFamily="2" charset="-122"/>
            </a:endParaRPr>
          </a:p>
        </p:txBody>
      </p:sp>
      <p:sp>
        <p:nvSpPr>
          <p:cNvPr id="17" name="AutoShape 22"/>
          <p:cNvSpPr>
            <a:spLocks noChangeArrowheads="1"/>
          </p:cNvSpPr>
          <p:nvPr>
            <p:custDataLst>
              <p:tags r:id="rId4"/>
            </p:custDataLst>
          </p:nvPr>
        </p:nvSpPr>
        <p:spPr bwMode="auto">
          <a:xfrm>
            <a:off x="676275" y="5130204"/>
            <a:ext cx="933450" cy="619363"/>
          </a:xfrm>
          <a:prstGeom prst="roundRect">
            <a:avLst>
              <a:gd name="adj" fmla="val 27569"/>
            </a:avLst>
          </a:prstGeom>
          <a:solidFill>
            <a:srgbClr val="002060"/>
          </a:solidFill>
          <a:ln w="9525">
            <a:solidFill>
              <a:schemeClr val="tx1"/>
            </a:solidFill>
            <a:round/>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Target</a:t>
            </a:r>
          </a:p>
          <a:p>
            <a:pPr algn="ctr">
              <a:defRPr/>
            </a:pPr>
            <a:r>
              <a:rPr lang="zh-CN" altLang="en-US" sz="1400" dirty="0">
                <a:solidFill>
                  <a:srgbClr val="FFFFFF"/>
                </a:solidFill>
                <a:latin typeface="+mn-lt"/>
                <a:ea typeface="宋体" panose="02010600030101010101" pitchFamily="2" charset="-122"/>
              </a:rPr>
              <a:t>目标</a:t>
            </a:r>
            <a:endParaRPr lang="en-US" altLang="zh-CN" sz="1400" dirty="0">
              <a:solidFill>
                <a:srgbClr val="FFFFFF"/>
              </a:solidFill>
              <a:latin typeface="+mn-lt"/>
              <a:ea typeface="宋体" panose="02010600030101010101" pitchFamily="2" charset="-122"/>
            </a:endParaRPr>
          </a:p>
        </p:txBody>
      </p:sp>
      <p:sp>
        <p:nvSpPr>
          <p:cNvPr id="18" name="AutoShape 23"/>
          <p:cNvSpPr>
            <a:spLocks noChangeArrowheads="1"/>
          </p:cNvSpPr>
          <p:nvPr>
            <p:custDataLst>
              <p:tags r:id="rId5"/>
            </p:custDataLst>
          </p:nvPr>
        </p:nvSpPr>
        <p:spPr bwMode="auto">
          <a:xfrm>
            <a:off x="725488" y="2209800"/>
            <a:ext cx="900112" cy="599123"/>
          </a:xfrm>
          <a:prstGeom prst="roundRect">
            <a:avLst>
              <a:gd name="adj" fmla="val 22926"/>
            </a:avLst>
          </a:prstGeom>
          <a:solidFill>
            <a:srgbClr val="002060"/>
          </a:solidFill>
          <a:ln w="9525">
            <a:solidFill>
              <a:schemeClr val="tx1"/>
            </a:solidFill>
            <a:round/>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Task</a:t>
            </a:r>
          </a:p>
          <a:p>
            <a:pPr algn="ctr">
              <a:defRPr/>
            </a:pPr>
            <a:r>
              <a:rPr lang="zh-CN" altLang="en-US" sz="1400" dirty="0">
                <a:solidFill>
                  <a:srgbClr val="FFFFFF"/>
                </a:solidFill>
                <a:latin typeface="+mn-lt"/>
                <a:ea typeface="宋体" panose="02010600030101010101" pitchFamily="2" charset="-122"/>
              </a:rPr>
              <a:t>任务</a:t>
            </a:r>
            <a:endParaRPr lang="en-US" altLang="zh-CN" sz="1400" dirty="0">
              <a:solidFill>
                <a:srgbClr val="FFFFFF"/>
              </a:solidFill>
              <a:latin typeface="+mn-lt"/>
              <a:ea typeface="宋体" panose="02010600030101010101" pitchFamily="2" charset="-122"/>
            </a:endParaRPr>
          </a:p>
        </p:txBody>
      </p:sp>
      <p:sp>
        <p:nvSpPr>
          <p:cNvPr id="19" name="Slide Number Placeholder 4">
            <a:extLst>
              <a:ext uri="{FF2B5EF4-FFF2-40B4-BE49-F238E27FC236}">
                <a16:creationId xmlns:a16="http://schemas.microsoft.com/office/drawing/2014/main" id="{D34D228C-8AAA-45EF-A60E-394B5125ADFA}"/>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28</a:t>
            </a:fld>
            <a:r>
              <a:rPr lang="de-DE" altLang="en-US" sz="1000" dirty="0">
                <a:solidFill>
                  <a:srgbClr val="0F2364"/>
                </a:solidFill>
              </a:rPr>
              <a:t> </a:t>
            </a:r>
            <a:endParaRPr lang="de-DE" altLang="en-US" sz="700" dirty="0">
              <a:solidFill>
                <a:srgbClr val="0F23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linds(horizontal)">
                                      <p:cBhvr>
                                        <p:cTn id="10" dur="500"/>
                                        <p:tgtEl>
                                          <p:spTgt spid="1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blinds(horizontal)">
                                      <p:cBhvr>
                                        <p:cTn id="13" dur="500"/>
                                        <p:tgtEl>
                                          <p:spTgt spid="1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blinds(horizontal)">
                                      <p:cBhvr>
                                        <p:cTn id="16" dur="500"/>
                                        <p:tgtEl>
                                          <p:spTgt spid="15">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blinds(horizontal)">
                                      <p:cBhvr>
                                        <p:cTn id="19" dur="500"/>
                                        <p:tgtEl>
                                          <p:spTgt spid="15">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blinds(horizontal)">
                                      <p:cBhvr>
                                        <p:cTn id="22" dur="500"/>
                                        <p:tgtEl>
                                          <p:spTgt spid="15">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animEffect transition="in" filter="blinds(horizontal)">
                                      <p:cBhvr>
                                        <p:cTn id="25" dur="500"/>
                                        <p:tgtEl>
                                          <p:spTgt spid="1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nodeType="withEffect">
                                  <p:stCondLst>
                                    <p:cond delay="0"/>
                                  </p:stCondLst>
                                  <p:childTnLst>
                                    <p:set>
                                      <p:cBhvr>
                                        <p:cTn id="32" dur="1" fill="hold">
                                          <p:stCondLst>
                                            <p:cond delay="0"/>
                                          </p:stCondLst>
                                        </p:cTn>
                                        <p:tgtEl>
                                          <p:spTgt spid="15">
                                            <p:txEl>
                                              <p:pRg st="8" end="8"/>
                                            </p:txEl>
                                          </p:spTgt>
                                        </p:tgtEl>
                                        <p:attrNameLst>
                                          <p:attrName>style.visibility</p:attrName>
                                        </p:attrNameLst>
                                      </p:cBhvr>
                                      <p:to>
                                        <p:strVal val="visible"/>
                                      </p:to>
                                    </p:set>
                                    <p:animEffect transition="in" filter="blinds(horizontal)">
                                      <p:cBhvr>
                                        <p:cTn id="33" dur="500"/>
                                        <p:tgtEl>
                                          <p:spTgt spid="15">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5">
                                            <p:txEl>
                                              <p:pRg st="9" end="9"/>
                                            </p:txEl>
                                          </p:spTgt>
                                        </p:tgtEl>
                                        <p:attrNameLst>
                                          <p:attrName>style.visibility</p:attrName>
                                        </p:attrNameLst>
                                      </p:cBhvr>
                                      <p:to>
                                        <p:strVal val="visible"/>
                                      </p:to>
                                    </p:set>
                                    <p:animEffect transition="in" filter="blinds(horizontal)">
                                      <p:cBhvr>
                                        <p:cTn id="36" dur="500"/>
                                        <p:tgtEl>
                                          <p:spTgt spid="15">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5">
                                            <p:txEl>
                                              <p:pRg st="6" end="6"/>
                                            </p:txEl>
                                          </p:spTgt>
                                        </p:tgtEl>
                                        <p:attrNameLst>
                                          <p:attrName>style.visibility</p:attrName>
                                        </p:attrNameLst>
                                      </p:cBhvr>
                                      <p:to>
                                        <p:strVal val="visible"/>
                                      </p:to>
                                    </p:set>
                                    <p:animEffect transition="in" filter="blinds(horizontal)">
                                      <p:cBhvr>
                                        <p:cTn id="39" dur="500"/>
                                        <p:tgtEl>
                                          <p:spTgt spid="15">
                                            <p:txEl>
                                              <p:pRg st="6" end="6"/>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blinds(horizontal)">
                                      <p:cBhvr>
                                        <p:cTn id="42" dur="500"/>
                                        <p:tgtEl>
                                          <p:spTgt spid="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nodeType="withEffect">
                                  <p:stCondLst>
                                    <p:cond delay="0"/>
                                  </p:stCondLst>
                                  <p:childTnLst>
                                    <p:set>
                                      <p:cBhvr>
                                        <p:cTn id="49" dur="1" fill="hold">
                                          <p:stCondLst>
                                            <p:cond delay="0"/>
                                          </p:stCondLst>
                                        </p:cTn>
                                        <p:tgtEl>
                                          <p:spTgt spid="15">
                                            <p:txEl>
                                              <p:pRg st="10" end="10"/>
                                            </p:txEl>
                                          </p:spTgt>
                                        </p:tgtEl>
                                        <p:attrNameLst>
                                          <p:attrName>style.visibility</p:attrName>
                                        </p:attrNameLst>
                                      </p:cBhvr>
                                      <p:to>
                                        <p:strVal val="visible"/>
                                      </p:to>
                                    </p:set>
                                    <p:animEffect transition="in" filter="blinds(horizontal)">
                                      <p:cBhvr>
                                        <p:cTn id="50" dur="500"/>
                                        <p:tgtEl>
                                          <p:spTgt spid="15">
                                            <p:txEl>
                                              <p:pRg st="10" end="10"/>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15">
                                            <p:txEl>
                                              <p:pRg st="11" end="11"/>
                                            </p:txEl>
                                          </p:spTgt>
                                        </p:tgtEl>
                                        <p:attrNameLst>
                                          <p:attrName>style.visibility</p:attrName>
                                        </p:attrNameLst>
                                      </p:cBhvr>
                                      <p:to>
                                        <p:strVal val="visible"/>
                                      </p:to>
                                    </p:set>
                                    <p:animEffect transition="in" filter="blinds(horizontal)">
                                      <p:cBhvr>
                                        <p:cTn id="53" dur="500"/>
                                        <p:tgtEl>
                                          <p:spTgt spid="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8"/>
          <p:cNvSpPr>
            <a:spLocks noGrp="1" noChangeArrowheads="1"/>
          </p:cNvSpPr>
          <p:nvPr>
            <p:ph type="title"/>
            <p:custDataLst>
              <p:tags r:id="rId1"/>
            </p:custDataLst>
          </p:nvPr>
        </p:nvSpPr>
        <p:spPr>
          <a:xfrm>
            <a:off x="539750" y="360363"/>
            <a:ext cx="8067675" cy="885825"/>
          </a:xfrm>
        </p:spPr>
        <p:txBody>
          <a:bodyPr/>
          <a:lstStyle/>
          <a:p>
            <a:pPr>
              <a:defRPr/>
            </a:pPr>
            <a:r>
              <a:rPr lang="en-US" altLang="zh-CN" dirty="0">
                <a:latin typeface="+mn-lt"/>
                <a:ea typeface="宋体" panose="02010600030101010101" pitchFamily="2" charset="-122"/>
              </a:rPr>
              <a:t>D5 </a:t>
            </a:r>
            <a:r>
              <a:rPr lang="en-US" altLang="zh-CN" sz="2500" dirty="0">
                <a:latin typeface="+mn-lt"/>
                <a:ea typeface="宋体" panose="02010600030101010101" pitchFamily="2" charset="-122"/>
              </a:rPr>
              <a:t>– </a:t>
            </a:r>
            <a:r>
              <a:rPr lang="en-US" altLang="zh-CN" dirty="0">
                <a:latin typeface="+mn-lt"/>
                <a:ea typeface="宋体" panose="02010600030101010101" pitchFamily="2" charset="-122"/>
              </a:rPr>
              <a:t>Corrective Actions and Tracking of Effectiveness</a:t>
            </a:r>
            <a:r>
              <a:rPr lang="en-US" altLang="zh-CN" dirty="0">
                <a:solidFill>
                  <a:srgbClr val="FFFFFF"/>
                </a:solidFill>
                <a:latin typeface="+mn-lt"/>
                <a:ea typeface="宋体" panose="02010600030101010101" pitchFamily="2" charset="-122"/>
              </a:rPr>
              <a:t> </a:t>
            </a:r>
            <a:br>
              <a:rPr lang="en-US" altLang="zh-CN" dirty="0">
                <a:solidFill>
                  <a:srgbClr val="FFFFFF"/>
                </a:solidFill>
                <a:latin typeface="+mn-lt"/>
                <a:ea typeface="宋体" panose="02010600030101010101" pitchFamily="2" charset="-122"/>
              </a:rPr>
            </a:br>
            <a:r>
              <a:rPr lang="en-US" altLang="zh-CN" dirty="0">
                <a:ea typeface="宋体" panose="02010600030101010101" pitchFamily="2" charset="-122"/>
              </a:rPr>
              <a:t>D5</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纠正措施及效果跟踪</a:t>
            </a:r>
            <a:r>
              <a:rPr lang="en-US" altLang="zh-CN" dirty="0">
                <a:solidFill>
                  <a:srgbClr val="FFFFFF"/>
                </a:solidFill>
                <a:latin typeface="+mn-lt"/>
                <a:ea typeface="宋体" panose="02010600030101010101" pitchFamily="2" charset="-122"/>
              </a:rPr>
              <a:t>tracking of effectiveness</a:t>
            </a:r>
            <a:br>
              <a:rPr lang="en-US" altLang="zh-CN" dirty="0">
                <a:solidFill>
                  <a:srgbClr val="FFFFFF"/>
                </a:solidFill>
                <a:latin typeface="+mn-lt"/>
                <a:ea typeface="宋体" panose="02010600030101010101" pitchFamily="2" charset="-122"/>
              </a:rPr>
            </a:br>
            <a:endParaRPr lang="en-US" altLang="zh-CN" dirty="0">
              <a:latin typeface="+mn-lt"/>
              <a:ea typeface="宋体" panose="02010600030101010101" pitchFamily="2" charset="-122"/>
            </a:endParaRPr>
          </a:p>
        </p:txBody>
      </p:sp>
      <p:grpSp>
        <p:nvGrpSpPr>
          <p:cNvPr id="3" name="Group 2">
            <a:extLst>
              <a:ext uri="{FF2B5EF4-FFF2-40B4-BE49-F238E27FC236}">
                <a16:creationId xmlns:a16="http://schemas.microsoft.com/office/drawing/2014/main" id="{B0CABEE7-3B21-4541-B542-F8DF2846B9A8}"/>
              </a:ext>
            </a:extLst>
          </p:cNvPr>
          <p:cNvGrpSpPr/>
          <p:nvPr/>
        </p:nvGrpSpPr>
        <p:grpSpPr>
          <a:xfrm>
            <a:off x="1015238" y="1260184"/>
            <a:ext cx="7048500" cy="2852738"/>
            <a:chOff x="1047750" y="1752600"/>
            <a:chExt cx="7048500" cy="2852738"/>
          </a:xfrm>
        </p:grpSpPr>
        <p:pic>
          <p:nvPicPr>
            <p:cNvPr id="450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2252663"/>
              <a:ext cx="70485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xplosion: 8 Points 1"/>
            <p:cNvSpPr/>
            <p:nvPr/>
          </p:nvSpPr>
          <p:spPr>
            <a:xfrm>
              <a:off x="3932238" y="1752600"/>
              <a:ext cx="1477962" cy="1828800"/>
            </a:xfrm>
            <a:prstGeom prst="irregularSeal1">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rgbClr val="FFFFFF"/>
                </a:solidFill>
                <a:ea typeface="宋体" panose="02010600030101010101" pitchFamily="2" charset="-122"/>
                <a:cs typeface="Arial" panose="020B0604020202020204" pitchFamily="34" charset="0"/>
              </a:endParaRPr>
            </a:p>
          </p:txBody>
        </p:sp>
        <p:sp>
          <p:nvSpPr>
            <p:cNvPr id="20" name="Oval 19"/>
            <p:cNvSpPr/>
            <p:nvPr/>
          </p:nvSpPr>
          <p:spPr bwMode="auto">
            <a:xfrm>
              <a:off x="2112963" y="289718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21" name="Oval 20"/>
            <p:cNvSpPr/>
            <p:nvPr/>
          </p:nvSpPr>
          <p:spPr bwMode="auto">
            <a:xfrm>
              <a:off x="4672013" y="28511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22" name="Oval 21"/>
            <p:cNvSpPr/>
            <p:nvPr/>
          </p:nvSpPr>
          <p:spPr bwMode="auto">
            <a:xfrm>
              <a:off x="5619750" y="28511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23" name="Oval 22"/>
            <p:cNvSpPr/>
            <p:nvPr/>
          </p:nvSpPr>
          <p:spPr>
            <a:xfrm>
              <a:off x="7402513" y="28511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5</a:t>
              </a:r>
            </a:p>
          </p:txBody>
        </p:sp>
        <p:sp>
          <p:nvSpPr>
            <p:cNvPr id="34" name="Oval 33"/>
            <p:cNvSpPr/>
            <p:nvPr/>
          </p:nvSpPr>
          <p:spPr>
            <a:xfrm>
              <a:off x="6497638" y="282098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grpSp>
      <p:grpSp>
        <p:nvGrpSpPr>
          <p:cNvPr id="5" name="Group 4">
            <a:extLst>
              <a:ext uri="{FF2B5EF4-FFF2-40B4-BE49-F238E27FC236}">
                <a16:creationId xmlns:a16="http://schemas.microsoft.com/office/drawing/2014/main" id="{EF9307DB-2239-4C53-A7DA-B89EE80F688E}"/>
              </a:ext>
            </a:extLst>
          </p:cNvPr>
          <p:cNvGrpSpPr/>
          <p:nvPr/>
        </p:nvGrpSpPr>
        <p:grpSpPr>
          <a:xfrm>
            <a:off x="499772" y="4267200"/>
            <a:ext cx="7506816" cy="2078527"/>
            <a:chOff x="530697" y="4648200"/>
            <a:chExt cx="7506816" cy="2078527"/>
          </a:xfrm>
        </p:grpSpPr>
        <p:sp>
          <p:nvSpPr>
            <p:cNvPr id="45062" name="TextBox 1"/>
            <p:cNvSpPr txBox="1">
              <a:spLocks noChangeArrowheads="1"/>
            </p:cNvSpPr>
            <p:nvPr/>
          </p:nvSpPr>
          <p:spPr bwMode="auto">
            <a:xfrm>
              <a:off x="922338" y="4648200"/>
              <a:ext cx="7086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t>Corrective actions must be provided and all of them could prevent the issue from happening in the future.</a:t>
              </a:r>
              <a:r>
                <a:rPr lang="zh-CN" altLang="en-US" sz="1400" dirty="0"/>
                <a:t>纠正措施必须提供且能预防此问题的再次发生</a:t>
              </a:r>
              <a:endParaRPr lang="en-US" altLang="en-US" sz="1400" dirty="0"/>
            </a:p>
          </p:txBody>
        </p:sp>
        <p:sp>
          <p:nvSpPr>
            <p:cNvPr id="24" name="Oval 23"/>
            <p:cNvSpPr/>
            <p:nvPr/>
          </p:nvSpPr>
          <p:spPr bwMode="auto">
            <a:xfrm>
              <a:off x="539750" y="468947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2">
                      <a:lumMod val="60000"/>
                      <a:lumOff val="40000"/>
                    </a:schemeClr>
                  </a:solidFill>
                </a:rPr>
                <a:t>1</a:t>
              </a:r>
            </a:p>
          </p:txBody>
        </p:sp>
        <p:sp>
          <p:nvSpPr>
            <p:cNvPr id="25" name="Oval 24"/>
            <p:cNvSpPr/>
            <p:nvPr/>
          </p:nvSpPr>
          <p:spPr bwMode="auto">
            <a:xfrm>
              <a:off x="530697" y="522287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2">
                      <a:lumMod val="60000"/>
                      <a:lumOff val="40000"/>
                    </a:schemeClr>
                  </a:solidFill>
                </a:rPr>
                <a:t>2</a:t>
              </a:r>
            </a:p>
          </p:txBody>
        </p:sp>
        <p:sp>
          <p:nvSpPr>
            <p:cNvPr id="26" name="Oval 25"/>
            <p:cNvSpPr/>
            <p:nvPr/>
          </p:nvSpPr>
          <p:spPr bwMode="auto">
            <a:xfrm>
              <a:off x="539750" y="5696744"/>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2">
                      <a:lumMod val="60000"/>
                      <a:lumOff val="40000"/>
                    </a:schemeClr>
                  </a:solidFill>
                </a:rPr>
                <a:t>3</a:t>
              </a:r>
            </a:p>
          </p:txBody>
        </p:sp>
        <p:sp>
          <p:nvSpPr>
            <p:cNvPr id="27" name="Oval 26"/>
            <p:cNvSpPr/>
            <p:nvPr/>
          </p:nvSpPr>
          <p:spPr>
            <a:xfrm>
              <a:off x="539750" y="610820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2">
                      <a:lumMod val="60000"/>
                      <a:lumOff val="40000"/>
                    </a:schemeClr>
                  </a:solidFill>
                </a:rPr>
                <a:t>4</a:t>
              </a:r>
            </a:p>
          </p:txBody>
        </p:sp>
        <p:sp>
          <p:nvSpPr>
            <p:cNvPr id="45073" name="TextBox 1"/>
            <p:cNvSpPr txBox="1">
              <a:spLocks noChangeArrowheads="1"/>
            </p:cNvSpPr>
            <p:nvPr/>
          </p:nvSpPr>
          <p:spPr bwMode="auto">
            <a:xfrm>
              <a:off x="914400" y="5181600"/>
              <a:ext cx="7086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t>Supplier action date instead of week.</a:t>
              </a:r>
            </a:p>
            <a:p>
              <a:r>
                <a:rPr lang="zh-CN" altLang="en-US" sz="1400" dirty="0"/>
                <a:t>供应商行动日期而不是周</a:t>
              </a:r>
              <a:endParaRPr lang="en-US" altLang="en-US" sz="1400" dirty="0"/>
            </a:p>
          </p:txBody>
        </p:sp>
        <p:sp>
          <p:nvSpPr>
            <p:cNvPr id="45074" name="TextBox 1"/>
            <p:cNvSpPr txBox="1">
              <a:spLocks noChangeArrowheads="1"/>
            </p:cNvSpPr>
            <p:nvPr/>
          </p:nvSpPr>
          <p:spPr bwMode="auto">
            <a:xfrm>
              <a:off x="922338" y="5609511"/>
              <a:ext cx="7086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t>Person who is responsible for containment action.</a:t>
              </a:r>
            </a:p>
            <a:p>
              <a:r>
                <a:rPr lang="zh-CN" altLang="en-US" sz="1400" dirty="0"/>
                <a:t>遏制行动的负责人</a:t>
              </a:r>
              <a:endParaRPr lang="en-US" altLang="en-US" sz="1400" dirty="0"/>
            </a:p>
          </p:txBody>
        </p:sp>
        <p:sp>
          <p:nvSpPr>
            <p:cNvPr id="45075" name="TextBox 32"/>
            <p:cNvSpPr txBox="1">
              <a:spLocks noChangeArrowheads="1"/>
            </p:cNvSpPr>
            <p:nvPr/>
          </p:nvSpPr>
          <p:spPr bwMode="auto">
            <a:xfrm>
              <a:off x="933450" y="6078537"/>
              <a:ext cx="71040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t>Additional comments.</a:t>
              </a:r>
              <a:r>
                <a:rPr lang="zh-CN" altLang="en-US" sz="1400" dirty="0"/>
                <a:t> 备注</a:t>
              </a:r>
              <a:endParaRPr lang="en-US" altLang="en-US" sz="1400" dirty="0"/>
            </a:p>
          </p:txBody>
        </p:sp>
        <p:sp>
          <p:nvSpPr>
            <p:cNvPr id="45077" name="TextBox 17"/>
            <p:cNvSpPr txBox="1">
              <a:spLocks noChangeArrowheads="1"/>
            </p:cNvSpPr>
            <p:nvPr/>
          </p:nvSpPr>
          <p:spPr bwMode="auto">
            <a:xfrm>
              <a:off x="914400" y="6295840"/>
              <a:ext cx="43361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t>Supplier must confirm if countermeasure is carried out </a:t>
              </a:r>
            </a:p>
            <a:p>
              <a:r>
                <a:rPr lang="en-US" altLang="en-US" sz="1400" dirty="0"/>
                <a:t>and effective.</a:t>
              </a:r>
              <a:r>
                <a:rPr lang="zh-CN" altLang="en-US" sz="1400" dirty="0"/>
                <a:t>供应商必须确认措施是否执行且有效</a:t>
              </a:r>
              <a:endParaRPr lang="en-US" altLang="en-US" sz="1400" dirty="0"/>
            </a:p>
          </p:txBody>
        </p:sp>
        <p:sp>
          <p:nvSpPr>
            <p:cNvPr id="36" name="Oval 35"/>
            <p:cNvSpPr/>
            <p:nvPr/>
          </p:nvSpPr>
          <p:spPr>
            <a:xfrm>
              <a:off x="540575" y="639921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2">
                      <a:lumMod val="60000"/>
                      <a:lumOff val="40000"/>
                    </a:schemeClr>
                  </a:solidFill>
                </a:rPr>
                <a:t>5</a:t>
              </a:r>
            </a:p>
          </p:txBody>
        </p:sp>
      </p:grpSp>
      <p:sp>
        <p:nvSpPr>
          <p:cNvPr id="28" name="Slide Number Placeholder 4">
            <a:extLst>
              <a:ext uri="{FF2B5EF4-FFF2-40B4-BE49-F238E27FC236}">
                <a16:creationId xmlns:a16="http://schemas.microsoft.com/office/drawing/2014/main" id="{944945E1-704A-445D-AD0B-57CC2FD55F44}"/>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29</a:t>
            </a:fld>
            <a:r>
              <a:rPr lang="de-DE" altLang="en-US" sz="1000" dirty="0">
                <a:solidFill>
                  <a:srgbClr val="0F2364"/>
                </a:solidFill>
              </a:rPr>
              <a:t> </a:t>
            </a:r>
            <a:endParaRPr lang="de-DE" altLang="en-US" sz="700" dirty="0">
              <a:solidFill>
                <a:srgbClr val="0F2364"/>
              </a:solidFill>
            </a:endParaRPr>
          </a:p>
        </p:txBody>
      </p:sp>
      <p:sp>
        <p:nvSpPr>
          <p:cNvPr id="30" name="Cloud 29">
            <a:extLst>
              <a:ext uri="{FF2B5EF4-FFF2-40B4-BE49-F238E27FC236}">
                <a16:creationId xmlns:a16="http://schemas.microsoft.com/office/drawing/2014/main" id="{E99EA54C-E90D-479D-90AE-56943CD15D12}"/>
              </a:ext>
            </a:extLst>
          </p:cNvPr>
          <p:cNvSpPr/>
          <p:nvPr/>
        </p:nvSpPr>
        <p:spPr>
          <a:xfrm>
            <a:off x="5486400" y="4736809"/>
            <a:ext cx="3582691" cy="1816391"/>
          </a:xfrm>
          <a:prstGeom prst="cloud">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AutoNum type="arabicPeriod"/>
              <a:defRPr/>
            </a:pPr>
            <a:r>
              <a:rPr lang="en-US" altLang="zh-CN" sz="1100" dirty="0">
                <a:solidFill>
                  <a:srgbClr val="0070C0"/>
                </a:solidFill>
              </a:rPr>
              <a:t>Long term measures should</a:t>
            </a:r>
          </a:p>
          <a:p>
            <a:pPr>
              <a:defRPr/>
            </a:pPr>
            <a:r>
              <a:rPr lang="en-US" altLang="zh-CN" sz="1100" dirty="0">
                <a:solidFill>
                  <a:srgbClr val="0070C0"/>
                </a:solidFill>
              </a:rPr>
              <a:t>link to D4 root causes</a:t>
            </a:r>
          </a:p>
          <a:p>
            <a:pPr>
              <a:defRPr/>
            </a:pPr>
            <a:r>
              <a:rPr lang="zh-CN" altLang="en-US" sz="1100" dirty="0">
                <a:solidFill>
                  <a:srgbClr val="0070C0"/>
                </a:solidFill>
              </a:rPr>
              <a:t>长期措施应与</a:t>
            </a:r>
            <a:r>
              <a:rPr lang="en-US" altLang="zh-CN" sz="1100" dirty="0">
                <a:solidFill>
                  <a:srgbClr val="0070C0"/>
                </a:solidFill>
              </a:rPr>
              <a:t>D4</a:t>
            </a:r>
            <a:r>
              <a:rPr lang="zh-CN" altLang="en-US" sz="1100" dirty="0">
                <a:solidFill>
                  <a:srgbClr val="0070C0"/>
                </a:solidFill>
              </a:rPr>
              <a:t>衔接</a:t>
            </a:r>
            <a:endParaRPr lang="en-US" altLang="zh-CN" sz="1100" dirty="0">
              <a:solidFill>
                <a:srgbClr val="0070C0"/>
              </a:solidFill>
              <a:ea typeface="宋体" panose="02010600030101010101" pitchFamily="2" charset="-122"/>
            </a:endParaRPr>
          </a:p>
          <a:p>
            <a:pPr>
              <a:defRPr/>
            </a:pPr>
            <a:r>
              <a:rPr lang="en-US" altLang="zh-CN" sz="1100" dirty="0">
                <a:solidFill>
                  <a:srgbClr val="0070C0"/>
                </a:solidFill>
                <a:ea typeface="宋体" panose="02010600030101010101" pitchFamily="2" charset="-122"/>
              </a:rPr>
              <a:t>2.</a:t>
            </a:r>
            <a:r>
              <a:rPr lang="zh-CN" altLang="en-US" sz="1100" dirty="0">
                <a:solidFill>
                  <a:srgbClr val="0070C0"/>
                </a:solidFill>
                <a:ea typeface="宋体" panose="02010600030101010101" pitchFamily="2" charset="-122"/>
              </a:rPr>
              <a:t> </a:t>
            </a:r>
            <a:r>
              <a:rPr lang="en-US" altLang="zh-CN" sz="1100" dirty="0">
                <a:solidFill>
                  <a:srgbClr val="0070C0"/>
                </a:solidFill>
                <a:ea typeface="宋体" panose="02010600030101010101" pitchFamily="2" charset="-122"/>
              </a:rPr>
              <a:t>20 working days: effectiveness</a:t>
            </a:r>
          </a:p>
          <a:p>
            <a:pPr>
              <a:defRPr/>
            </a:pPr>
            <a:r>
              <a:rPr lang="en-US" altLang="zh-CN" sz="1100" dirty="0">
                <a:solidFill>
                  <a:srgbClr val="0070C0"/>
                </a:solidFill>
                <a:ea typeface="宋体" panose="02010600030101010101" pitchFamily="2" charset="-122"/>
              </a:rPr>
              <a:t>for permanent corrective action checked and recurrence prevented</a:t>
            </a:r>
          </a:p>
          <a:p>
            <a:pPr>
              <a:defRPr/>
            </a:pPr>
            <a:r>
              <a:rPr lang="en-US" altLang="zh-CN" sz="1100" dirty="0">
                <a:solidFill>
                  <a:srgbClr val="0070C0"/>
                </a:solidFill>
                <a:ea typeface="宋体" panose="02010600030101010101" pitchFamily="2" charset="-122"/>
              </a:rPr>
              <a:t>20</a:t>
            </a:r>
            <a:r>
              <a:rPr lang="zh-CN" altLang="en-US" sz="1100" dirty="0">
                <a:solidFill>
                  <a:srgbClr val="0070C0"/>
                </a:solidFill>
                <a:ea typeface="宋体" panose="02010600030101010101" pitchFamily="2" charset="-122"/>
              </a:rPr>
              <a:t>个工作日完成永久对策有效性验证</a:t>
            </a:r>
            <a:endParaRPr lang="zh-CN" altLang="en-US" sz="1100"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9750" y="549275"/>
            <a:ext cx="8067675" cy="696913"/>
          </a:xfrm>
        </p:spPr>
        <p:txBody>
          <a:bodyPr/>
          <a:lstStyle/>
          <a:p>
            <a:r>
              <a:rPr lang="en-US" altLang="en-US" dirty="0">
                <a:ea typeface="宋体" panose="02010600030101010101" pitchFamily="2" charset="-122"/>
              </a:rPr>
              <a:t>8D – Introduction</a:t>
            </a:r>
            <a:br>
              <a:rPr lang="en-US" altLang="en-US" dirty="0">
                <a:ea typeface="宋体" panose="02010600030101010101" pitchFamily="2" charset="-122"/>
              </a:rPr>
            </a:br>
            <a:r>
              <a:rPr lang="en-US" altLang="zh-CN" dirty="0">
                <a:ea typeface="宋体" panose="02010600030101010101" pitchFamily="2" charset="-122"/>
              </a:rPr>
              <a:t>8D</a:t>
            </a:r>
            <a:r>
              <a:rPr lang="zh-CN" altLang="en-US" dirty="0">
                <a:ea typeface="宋体" panose="02010600030101010101" pitchFamily="2" charset="-122"/>
              </a:rPr>
              <a:t>介绍</a:t>
            </a:r>
            <a:endParaRPr lang="en-US" altLang="en-US" dirty="0">
              <a:ea typeface="宋体" panose="02010600030101010101" pitchFamily="2" charset="-122"/>
            </a:endParaRPr>
          </a:p>
        </p:txBody>
      </p:sp>
      <p:sp>
        <p:nvSpPr>
          <p:cNvPr id="12291" name="Rectangle 10"/>
          <p:cNvSpPr>
            <a:spLocks noChangeArrowheads="1"/>
          </p:cNvSpPr>
          <p:nvPr/>
        </p:nvSpPr>
        <p:spPr bwMode="auto">
          <a:xfrm>
            <a:off x="381000" y="1484313"/>
            <a:ext cx="86106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0"/>
              </a:spcAft>
              <a:buSzTx/>
              <a:buFont typeface="Wingdings" panose="05000000000000000000" pitchFamily="2" charset="2"/>
              <a:buChar char="Ø"/>
            </a:pPr>
            <a:r>
              <a:rPr lang="en-US" altLang="en-US" sz="1800" dirty="0"/>
              <a:t>8 Disciplines Problem Solving (8D) is a method used to approach</a:t>
            </a:r>
            <a:r>
              <a:rPr lang="zh-CN" altLang="en-US" sz="1800" dirty="0"/>
              <a:t> </a:t>
            </a:r>
            <a:r>
              <a:rPr lang="en-US" altLang="en-US" sz="1800" dirty="0"/>
              <a:t>and to resolve problems, typically employed by quality engineers or other professionals; </a:t>
            </a:r>
          </a:p>
          <a:p>
            <a:pPr marL="0" indent="0" eaLnBrk="1" hangingPunct="1">
              <a:spcBef>
                <a:spcPct val="0"/>
              </a:spcBef>
              <a:spcAft>
                <a:spcPct val="0"/>
              </a:spcAft>
              <a:buSzTx/>
              <a:buNone/>
            </a:pPr>
            <a:r>
              <a:rPr lang="zh-CN" altLang="en-US" sz="1800" dirty="0"/>
              <a:t>     </a:t>
            </a:r>
            <a:r>
              <a:rPr lang="en-US" altLang="zh-CN" sz="1800" dirty="0"/>
              <a:t>8D</a:t>
            </a:r>
            <a:r>
              <a:rPr lang="zh-CN" altLang="en-US" sz="1800" dirty="0"/>
              <a:t>问题解决工具是一种处理和解决问题的方法，通常地被质量工程师或其他专业</a:t>
            </a:r>
            <a:endParaRPr lang="en-US" altLang="zh-CN" sz="1800" dirty="0"/>
          </a:p>
          <a:p>
            <a:pPr marL="0" indent="0" eaLnBrk="1" hangingPunct="1">
              <a:spcBef>
                <a:spcPct val="0"/>
              </a:spcBef>
              <a:spcAft>
                <a:spcPct val="0"/>
              </a:spcAft>
              <a:buSzTx/>
              <a:buNone/>
            </a:pPr>
            <a:r>
              <a:rPr lang="zh-CN" altLang="en-US" sz="1800" dirty="0"/>
              <a:t>     人员采纳使用；</a:t>
            </a:r>
            <a:endParaRPr lang="en-US" altLang="en-US" sz="1800" dirty="0"/>
          </a:p>
          <a:p>
            <a:pPr eaLnBrk="1" hangingPunct="1">
              <a:spcBef>
                <a:spcPct val="0"/>
              </a:spcBef>
              <a:spcAft>
                <a:spcPct val="0"/>
              </a:spcAft>
              <a:buSzTx/>
              <a:buFont typeface="Wingdings" panose="05000000000000000000" pitchFamily="2" charset="2"/>
              <a:buChar char="Ø"/>
            </a:pPr>
            <a:r>
              <a:rPr lang="en-US" altLang="en-US" sz="1800" dirty="0"/>
              <a:t>Its purpose is to identify, correct and eliminate recurring problems, and it is useful in product and process improvement.;</a:t>
            </a:r>
          </a:p>
          <a:p>
            <a:pPr marL="0" indent="0" eaLnBrk="1" hangingPunct="1">
              <a:spcBef>
                <a:spcPct val="0"/>
              </a:spcBef>
              <a:spcAft>
                <a:spcPct val="0"/>
              </a:spcAft>
              <a:buSzTx/>
              <a:buNone/>
            </a:pPr>
            <a:r>
              <a:rPr lang="zh-CN" altLang="en-US" sz="1800" dirty="0"/>
              <a:t>      它的目的是识别问题，纠正问题及消除问题再发，并在产品和过程的改进上也是     </a:t>
            </a:r>
            <a:endParaRPr lang="en-US" altLang="zh-CN" sz="1800" dirty="0"/>
          </a:p>
          <a:p>
            <a:pPr marL="0" indent="0" eaLnBrk="1" hangingPunct="1">
              <a:spcBef>
                <a:spcPct val="0"/>
              </a:spcBef>
              <a:spcAft>
                <a:spcPct val="0"/>
              </a:spcAft>
              <a:buSzTx/>
              <a:buNone/>
            </a:pPr>
            <a:r>
              <a:rPr lang="zh-CN" altLang="en-US" sz="1800" dirty="0"/>
              <a:t>      很有帮助。</a:t>
            </a:r>
            <a:endParaRPr lang="en-US" altLang="en-US" sz="1800" dirty="0"/>
          </a:p>
          <a:p>
            <a:pPr eaLnBrk="1" hangingPunct="1">
              <a:spcBef>
                <a:spcPct val="0"/>
              </a:spcBef>
              <a:spcAft>
                <a:spcPct val="0"/>
              </a:spcAft>
              <a:buSzTx/>
              <a:buFont typeface="Wingdings" panose="05000000000000000000" pitchFamily="2" charset="2"/>
              <a:buChar char="Ø"/>
            </a:pPr>
            <a:r>
              <a:rPr lang="en-US" altLang="en-US" sz="1800" dirty="0"/>
              <a:t>It establishes a permanent corrective action based on statistical analysis of the problem and focuses on the origin of the problem by determining its Root Cause.  Although it originally comprised eight stages, or 'disciplines', it was later augmented by an initial planning stage;</a:t>
            </a:r>
          </a:p>
          <a:p>
            <a:pPr marL="0" indent="0" eaLnBrk="1" hangingPunct="1">
              <a:spcBef>
                <a:spcPct val="0"/>
              </a:spcBef>
              <a:spcAft>
                <a:spcPct val="0"/>
              </a:spcAft>
              <a:buSzTx/>
              <a:buNone/>
            </a:pPr>
            <a:r>
              <a:rPr lang="zh-CN" altLang="en-US" dirty="0"/>
              <a:t>      它通过对问题进行统计分析来发现问题的根本原因，并且针对问题发生的根本原因建立有</a:t>
            </a:r>
            <a:endParaRPr lang="en-US" altLang="zh-CN" dirty="0"/>
          </a:p>
          <a:p>
            <a:pPr marL="0" indent="0" eaLnBrk="1" hangingPunct="1">
              <a:spcBef>
                <a:spcPct val="0"/>
              </a:spcBef>
              <a:spcAft>
                <a:spcPct val="0"/>
              </a:spcAft>
              <a:buSzTx/>
              <a:buNone/>
            </a:pPr>
            <a:r>
              <a:rPr lang="en-US" altLang="zh-CN" dirty="0"/>
              <a:t>      </a:t>
            </a:r>
            <a:r>
              <a:rPr lang="zh-CN" altLang="en-US" dirty="0"/>
              <a:t>针对性的永久性纠正措施。最初它由</a:t>
            </a:r>
            <a:r>
              <a:rPr lang="en-US" dirty="0"/>
              <a:t>8</a:t>
            </a:r>
            <a:r>
              <a:rPr lang="zh-CN" altLang="en-US" dirty="0"/>
              <a:t>个步骤组成，后来在初步规划阶段优化了。</a:t>
            </a:r>
            <a:endParaRPr lang="en-US" dirty="0"/>
          </a:p>
          <a:p>
            <a:pPr marL="0" indent="0" eaLnBrk="1" hangingPunct="1">
              <a:spcBef>
                <a:spcPct val="0"/>
              </a:spcBef>
              <a:spcAft>
                <a:spcPct val="0"/>
              </a:spcAft>
              <a:buSzTx/>
              <a:buNone/>
            </a:pPr>
            <a:r>
              <a:rPr lang="en-US" altLang="en-US" sz="1800" dirty="0"/>
              <a:t>      The 8D follows the logic of the PDCA Cycle.</a:t>
            </a:r>
          </a:p>
          <a:p>
            <a:pPr marL="0" indent="0" eaLnBrk="1" hangingPunct="1">
              <a:spcBef>
                <a:spcPct val="0"/>
              </a:spcBef>
              <a:spcAft>
                <a:spcPct val="0"/>
              </a:spcAft>
              <a:buSzTx/>
              <a:buNone/>
            </a:pPr>
            <a:r>
              <a:rPr lang="zh-CN" altLang="en-US" sz="1800" dirty="0"/>
              <a:t>      </a:t>
            </a:r>
            <a:r>
              <a:rPr lang="en-US" altLang="zh-CN" sz="1800" dirty="0"/>
              <a:t>8D</a:t>
            </a:r>
            <a:r>
              <a:rPr lang="zh-CN" altLang="en-US" sz="1800" dirty="0"/>
              <a:t>遵循</a:t>
            </a:r>
            <a:r>
              <a:rPr lang="en-US" altLang="zh-CN" sz="1800" dirty="0"/>
              <a:t>PDCA</a:t>
            </a:r>
            <a:r>
              <a:rPr lang="zh-CN" altLang="en-US" sz="1800" dirty="0"/>
              <a:t>循环法则。</a:t>
            </a:r>
            <a:endParaRPr lang="en-US" altLang="en-US" sz="1800" dirty="0"/>
          </a:p>
        </p:txBody>
      </p:sp>
      <p:sp>
        <p:nvSpPr>
          <p:cNvPr id="12292" name="Slide Number Placeholder 4"/>
          <p:cNvSpPr txBox="1">
            <a:spLocks noGrp="1"/>
          </p:cNvSpPr>
          <p:nvPr/>
        </p:nvSpPr>
        <p:spPr bwMode="auto">
          <a:xfrm>
            <a:off x="539750" y="6553200"/>
            <a:ext cx="10588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B2AF9D-AA4E-420F-A2A4-40054C23B700}" type="slidenum">
              <a:rPr lang="de-DE" altLang="en-US" sz="1000">
                <a:solidFill>
                  <a:srgbClr val="0F2364"/>
                </a:solidFill>
              </a:rPr>
              <a:pPr/>
              <a:t>3</a:t>
            </a:fld>
            <a:r>
              <a:rPr lang="de-DE" altLang="en-US" sz="1000" dirty="0">
                <a:solidFill>
                  <a:srgbClr val="0F2364"/>
                </a:solidFill>
              </a:rPr>
              <a:t> </a:t>
            </a:r>
            <a:endParaRPr lang="de-DE" altLang="en-US" sz="700" dirty="0">
              <a:solidFill>
                <a:srgbClr val="0F2364"/>
              </a:solidFill>
            </a:endParaRPr>
          </a:p>
        </p:txBody>
      </p:sp>
      <p:sp>
        <p:nvSpPr>
          <p:cNvPr id="5" name="Fußzeilenplatzhalter 2">
            <a:extLst>
              <a:ext uri="{FF2B5EF4-FFF2-40B4-BE49-F238E27FC236}">
                <a16:creationId xmlns:a16="http://schemas.microsoft.com/office/drawing/2014/main" id="{DC8D54C3-C2D7-45AA-AD1E-E90F075B8292}"/>
              </a:ext>
            </a:extLst>
          </p:cNvPr>
          <p:cNvSpPr txBox="1">
            <a:spLocks/>
          </p:cNvSpPr>
          <p:nvPr/>
        </p:nvSpPr>
        <p:spPr>
          <a:xfrm>
            <a:off x="3779838" y="6562725"/>
            <a:ext cx="4359275" cy="2952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1000" dirty="0"/>
              <a:t>8D Training suppliers | Keppmann | HCC-PU-QME - Lippstadt, Nov 2017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8"/>
          <p:cNvSpPr>
            <a:spLocks noGrp="1" noChangeArrowheads="1"/>
          </p:cNvSpPr>
          <p:nvPr>
            <p:ph type="title"/>
            <p:custDataLst>
              <p:tags r:id="rId1"/>
            </p:custDataLst>
          </p:nvPr>
        </p:nvSpPr>
        <p:spPr>
          <a:xfrm>
            <a:off x="539750" y="360363"/>
            <a:ext cx="8067675" cy="885825"/>
          </a:xfrm>
        </p:spPr>
        <p:txBody>
          <a:bodyPr/>
          <a:lstStyle/>
          <a:p>
            <a:pPr>
              <a:defRPr/>
            </a:pPr>
            <a:r>
              <a:rPr lang="en-US" altLang="zh-CN" dirty="0">
                <a:latin typeface="+mn-lt"/>
                <a:ea typeface="宋体" panose="02010600030101010101" pitchFamily="2" charset="-122"/>
              </a:rPr>
              <a:t>D5 </a:t>
            </a:r>
            <a:r>
              <a:rPr lang="en-US" altLang="zh-CN" sz="2500" dirty="0">
                <a:latin typeface="+mn-lt"/>
                <a:ea typeface="宋体" panose="02010600030101010101" pitchFamily="2" charset="-122"/>
              </a:rPr>
              <a:t>– </a:t>
            </a:r>
            <a:r>
              <a:rPr lang="en-US" altLang="zh-CN" dirty="0">
                <a:latin typeface="+mn-lt"/>
                <a:ea typeface="宋体" panose="02010600030101010101" pitchFamily="2" charset="-122"/>
              </a:rPr>
              <a:t>Corrective Actions and Tracking of Effectiveness</a:t>
            </a:r>
            <a:br>
              <a:rPr lang="en-US" altLang="zh-CN" dirty="0">
                <a:latin typeface="+mn-lt"/>
                <a:ea typeface="宋体" panose="02010600030101010101" pitchFamily="2" charset="-122"/>
              </a:rPr>
            </a:br>
            <a:r>
              <a:rPr lang="en-US" altLang="zh-CN" dirty="0">
                <a:ea typeface="宋体" panose="02010600030101010101" pitchFamily="2" charset="-122"/>
              </a:rPr>
              <a:t>D5</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纠正措施及效果跟踪</a:t>
            </a:r>
            <a:r>
              <a:rPr lang="en-US" altLang="zh-CN" dirty="0">
                <a:solidFill>
                  <a:srgbClr val="FFFFFF"/>
                </a:solidFill>
                <a:latin typeface="+mn-lt"/>
                <a:ea typeface="宋体" panose="02010600030101010101" pitchFamily="2" charset="-122"/>
              </a:rPr>
              <a:t>tracking of effectiveness</a:t>
            </a:r>
            <a:br>
              <a:rPr lang="en-US" altLang="zh-CN" dirty="0">
                <a:solidFill>
                  <a:srgbClr val="FFFFFF"/>
                </a:solidFill>
                <a:latin typeface="+mn-lt"/>
                <a:ea typeface="宋体" panose="02010600030101010101" pitchFamily="2" charset="-122"/>
              </a:rPr>
            </a:br>
            <a:endParaRPr lang="en-US" altLang="zh-CN" dirty="0">
              <a:latin typeface="+mn-lt"/>
              <a:ea typeface="宋体" panose="02010600030101010101" pitchFamily="2" charset="-122"/>
            </a:endParaRPr>
          </a:p>
        </p:txBody>
      </p:sp>
      <p:grpSp>
        <p:nvGrpSpPr>
          <p:cNvPr id="4" name="Group 3">
            <a:extLst>
              <a:ext uri="{FF2B5EF4-FFF2-40B4-BE49-F238E27FC236}">
                <a16:creationId xmlns:a16="http://schemas.microsoft.com/office/drawing/2014/main" id="{9A4403D2-05B3-468F-A22E-6C9E5D691BB7}"/>
              </a:ext>
            </a:extLst>
          </p:cNvPr>
          <p:cNvGrpSpPr/>
          <p:nvPr/>
        </p:nvGrpSpPr>
        <p:grpSpPr>
          <a:xfrm>
            <a:off x="990600" y="1371600"/>
            <a:ext cx="7495592" cy="3065780"/>
            <a:chOff x="1035049" y="1431748"/>
            <a:chExt cx="7495592" cy="3065780"/>
          </a:xfrm>
        </p:grpSpPr>
        <p:grpSp>
          <p:nvGrpSpPr>
            <p:cNvPr id="3" name="Group 2">
              <a:extLst>
                <a:ext uri="{FF2B5EF4-FFF2-40B4-BE49-F238E27FC236}">
                  <a16:creationId xmlns:a16="http://schemas.microsoft.com/office/drawing/2014/main" id="{1EFE1BAD-1A0B-4AE6-B315-EE2004A3D7D5}"/>
                </a:ext>
              </a:extLst>
            </p:cNvPr>
            <p:cNvGrpSpPr/>
            <p:nvPr/>
          </p:nvGrpSpPr>
          <p:grpSpPr>
            <a:xfrm>
              <a:off x="1063041" y="2809163"/>
              <a:ext cx="7467600" cy="1688365"/>
              <a:chOff x="457200" y="4081463"/>
              <a:chExt cx="7467600" cy="1688365"/>
            </a:xfrm>
          </p:grpSpPr>
          <p:sp>
            <p:nvSpPr>
              <p:cNvPr id="48134" name="TextBox 1"/>
              <p:cNvSpPr txBox="1">
                <a:spLocks noChangeArrowheads="1"/>
              </p:cNvSpPr>
              <p:nvPr/>
            </p:nvSpPr>
            <p:spPr bwMode="auto">
              <a:xfrm>
                <a:off x="838200" y="4081463"/>
                <a:ext cx="7086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Please fill in the date after corrective action taken for occurrence.</a:t>
                </a:r>
              </a:p>
              <a:p>
                <a:r>
                  <a:rPr lang="zh-CN" altLang="en-US" sz="1600" dirty="0"/>
                  <a:t>请填写执行改进措施后的第一批交货的日期。</a:t>
                </a:r>
                <a:endParaRPr lang="en-US" altLang="en-US" sz="1600" dirty="0"/>
              </a:p>
            </p:txBody>
          </p:sp>
          <p:sp>
            <p:nvSpPr>
              <p:cNvPr id="48137" name="TextBox 1"/>
              <p:cNvSpPr txBox="1">
                <a:spLocks noChangeArrowheads="1"/>
              </p:cNvSpPr>
              <p:nvPr/>
            </p:nvSpPr>
            <p:spPr bwMode="auto">
              <a:xfrm>
                <a:off x="838200" y="5277385"/>
                <a:ext cx="7086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Please also attach the picture of the marking of the first delivery.</a:t>
                </a:r>
              </a:p>
              <a:p>
                <a:r>
                  <a:rPr lang="zh-CN" altLang="en-US" sz="1600" dirty="0"/>
                  <a:t>请附上交货的标识或图片</a:t>
                </a:r>
                <a:endParaRPr lang="en-US" altLang="en-US" sz="1600" dirty="0"/>
              </a:p>
            </p:txBody>
          </p:sp>
          <p:sp>
            <p:nvSpPr>
              <p:cNvPr id="48138" name="TextBox 1"/>
              <p:cNvSpPr txBox="1">
                <a:spLocks noChangeArrowheads="1"/>
              </p:cNvSpPr>
              <p:nvPr/>
            </p:nvSpPr>
            <p:spPr bwMode="auto">
              <a:xfrm>
                <a:off x="838200" y="4692869"/>
                <a:ext cx="7086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Please fill in the date after corrective action taken for detect.</a:t>
                </a:r>
              </a:p>
              <a:p>
                <a:r>
                  <a:rPr lang="zh-CN" altLang="en-US" sz="1600" dirty="0"/>
                  <a:t>请填写新的探测方法执行后的第一次交货的日期。</a:t>
                </a:r>
                <a:endParaRPr lang="en-US" altLang="en-US" sz="1600" dirty="0"/>
              </a:p>
            </p:txBody>
          </p:sp>
          <p:sp>
            <p:nvSpPr>
              <p:cNvPr id="19" name="Oval 18"/>
              <p:cNvSpPr/>
              <p:nvPr/>
            </p:nvSpPr>
            <p:spPr bwMode="auto">
              <a:xfrm>
                <a:off x="457200" y="411321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20" name="Oval 19"/>
              <p:cNvSpPr/>
              <p:nvPr/>
            </p:nvSpPr>
            <p:spPr bwMode="auto">
              <a:xfrm>
                <a:off x="457200" y="4792331"/>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21" name="Oval 20"/>
              <p:cNvSpPr/>
              <p:nvPr/>
            </p:nvSpPr>
            <p:spPr bwMode="auto">
              <a:xfrm>
                <a:off x="457200" y="5357149"/>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grpSp>
        <p:grpSp>
          <p:nvGrpSpPr>
            <p:cNvPr id="2" name="Group 1">
              <a:extLst>
                <a:ext uri="{FF2B5EF4-FFF2-40B4-BE49-F238E27FC236}">
                  <a16:creationId xmlns:a16="http://schemas.microsoft.com/office/drawing/2014/main" id="{A7935732-0D02-47C7-81C7-7D134F6BB1A4}"/>
                </a:ext>
              </a:extLst>
            </p:cNvPr>
            <p:cNvGrpSpPr/>
            <p:nvPr/>
          </p:nvGrpSpPr>
          <p:grpSpPr>
            <a:xfrm>
              <a:off x="1035049" y="1431748"/>
              <a:ext cx="7077075" cy="1163637"/>
              <a:chOff x="838200" y="2341563"/>
              <a:chExt cx="7077075" cy="1163637"/>
            </a:xfrm>
          </p:grpSpPr>
          <p:pic>
            <p:nvPicPr>
              <p:cNvPr id="481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52675"/>
                <a:ext cx="70770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bwMode="auto">
              <a:xfrm>
                <a:off x="7285038" y="234156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16" name="Oval 15"/>
              <p:cNvSpPr/>
              <p:nvPr/>
            </p:nvSpPr>
            <p:spPr bwMode="auto">
              <a:xfrm>
                <a:off x="7285038" y="275272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22" name="Oval 21"/>
              <p:cNvSpPr/>
              <p:nvPr/>
            </p:nvSpPr>
            <p:spPr bwMode="auto">
              <a:xfrm>
                <a:off x="3657600" y="302101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grpSp>
      </p:grpSp>
      <p:sp>
        <p:nvSpPr>
          <p:cNvPr id="17" name="Slide Number Placeholder 4">
            <a:extLst>
              <a:ext uri="{FF2B5EF4-FFF2-40B4-BE49-F238E27FC236}">
                <a16:creationId xmlns:a16="http://schemas.microsoft.com/office/drawing/2014/main" id="{DB11AB33-4803-454E-AA4D-2543A57388DA}"/>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30</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8"/>
          <p:cNvSpPr>
            <a:spLocks noGrp="1" noChangeArrowheads="1"/>
          </p:cNvSpPr>
          <p:nvPr>
            <p:ph type="title"/>
            <p:custDataLst>
              <p:tags r:id="rId1"/>
            </p:custDataLst>
          </p:nvPr>
        </p:nvSpPr>
        <p:spPr>
          <a:xfrm>
            <a:off x="539750" y="360363"/>
            <a:ext cx="8067675" cy="885825"/>
          </a:xfrm>
        </p:spPr>
        <p:txBody>
          <a:bodyPr/>
          <a:lstStyle/>
          <a:p>
            <a:pPr>
              <a:defRPr/>
            </a:pPr>
            <a:r>
              <a:rPr lang="en-US" altLang="zh-CN" dirty="0">
                <a:latin typeface="+mn-lt"/>
                <a:ea typeface="宋体" panose="02010600030101010101" pitchFamily="2" charset="-122"/>
              </a:rPr>
              <a:t>D5 </a:t>
            </a:r>
            <a:r>
              <a:rPr lang="en-US" altLang="zh-CN" sz="2500" dirty="0">
                <a:latin typeface="+mn-lt"/>
                <a:ea typeface="宋体" panose="02010600030101010101" pitchFamily="2" charset="-122"/>
              </a:rPr>
              <a:t>– </a:t>
            </a:r>
            <a:r>
              <a:rPr lang="en-US" altLang="zh-CN" dirty="0">
                <a:latin typeface="+mn-lt"/>
                <a:ea typeface="宋体" panose="02010600030101010101" pitchFamily="2" charset="-122"/>
              </a:rPr>
              <a:t>Corrective Actions and Tracking of Effectiveness</a:t>
            </a:r>
            <a:r>
              <a:rPr lang="en-US" altLang="zh-CN" dirty="0">
                <a:solidFill>
                  <a:srgbClr val="FFFFFF"/>
                </a:solidFill>
                <a:latin typeface="+mn-lt"/>
                <a:ea typeface="宋体" panose="02010600030101010101" pitchFamily="2" charset="-122"/>
              </a:rPr>
              <a:t> </a:t>
            </a:r>
            <a:r>
              <a:rPr lang="en-US" altLang="zh-CN" dirty="0" err="1">
                <a:solidFill>
                  <a:srgbClr val="FFFFFF"/>
                </a:solidFill>
                <a:latin typeface="+mn-lt"/>
                <a:ea typeface="宋体" panose="02010600030101010101" pitchFamily="2" charset="-122"/>
              </a:rPr>
              <a:t>tr</a:t>
            </a:r>
            <a:br>
              <a:rPr lang="en-US" altLang="zh-CN" dirty="0">
                <a:solidFill>
                  <a:srgbClr val="FFFFFF"/>
                </a:solidFill>
                <a:latin typeface="+mn-lt"/>
                <a:ea typeface="宋体" panose="02010600030101010101" pitchFamily="2" charset="-122"/>
              </a:rPr>
            </a:br>
            <a:r>
              <a:rPr lang="en-US" altLang="zh-CN" dirty="0">
                <a:ea typeface="宋体" panose="02010600030101010101" pitchFamily="2" charset="-122"/>
              </a:rPr>
              <a:t>D5</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纠正措施及效果跟踪</a:t>
            </a:r>
            <a:r>
              <a:rPr lang="en-US" altLang="zh-CN" dirty="0" err="1">
                <a:solidFill>
                  <a:srgbClr val="FFFFFF"/>
                </a:solidFill>
                <a:latin typeface="+mn-lt"/>
                <a:ea typeface="宋体" panose="02010600030101010101" pitchFamily="2" charset="-122"/>
              </a:rPr>
              <a:t>acking</a:t>
            </a:r>
            <a:r>
              <a:rPr lang="en-US" altLang="zh-CN" dirty="0">
                <a:solidFill>
                  <a:srgbClr val="FFFFFF"/>
                </a:solidFill>
                <a:latin typeface="+mn-lt"/>
                <a:ea typeface="宋体" panose="02010600030101010101" pitchFamily="2" charset="-122"/>
              </a:rPr>
              <a:t> of effectiveness</a:t>
            </a:r>
            <a:br>
              <a:rPr lang="en-US" altLang="zh-CN" dirty="0">
                <a:solidFill>
                  <a:srgbClr val="FFFFFF"/>
                </a:solidFill>
                <a:latin typeface="+mn-lt"/>
                <a:ea typeface="宋体" panose="02010600030101010101" pitchFamily="2" charset="-122"/>
              </a:rPr>
            </a:br>
            <a:endParaRPr lang="en-US" altLang="zh-CN" dirty="0">
              <a:latin typeface="+mn-lt"/>
              <a:ea typeface="宋体" panose="02010600030101010101" pitchFamily="2" charset="-122"/>
            </a:endParaRPr>
          </a:p>
        </p:txBody>
      </p:sp>
      <p:grpSp>
        <p:nvGrpSpPr>
          <p:cNvPr id="2" name="Group 1">
            <a:extLst>
              <a:ext uri="{FF2B5EF4-FFF2-40B4-BE49-F238E27FC236}">
                <a16:creationId xmlns:a16="http://schemas.microsoft.com/office/drawing/2014/main" id="{9FB8EDA8-51E3-44A2-BB84-2586BBB34734}"/>
              </a:ext>
            </a:extLst>
          </p:cNvPr>
          <p:cNvGrpSpPr/>
          <p:nvPr/>
        </p:nvGrpSpPr>
        <p:grpSpPr>
          <a:xfrm>
            <a:off x="940593" y="1752600"/>
            <a:ext cx="8128794" cy="5003800"/>
            <a:chOff x="938213" y="2278063"/>
            <a:chExt cx="8128794" cy="5374858"/>
          </a:xfrm>
        </p:grpSpPr>
        <p:pic>
          <p:nvPicPr>
            <p:cNvPr id="4915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213" y="2278063"/>
              <a:ext cx="70675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1"/>
            <p:cNvSpPr txBox="1">
              <a:spLocks noChangeArrowheads="1"/>
            </p:cNvSpPr>
            <p:nvPr/>
          </p:nvSpPr>
          <p:spPr bwMode="auto">
            <a:xfrm>
              <a:off x="938213" y="3778967"/>
              <a:ext cx="8128794" cy="105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“Why was the failure not detected by yourself” links to “Detection” in FMEA</a:t>
              </a:r>
            </a:p>
            <a:p>
              <a:r>
                <a:rPr lang="en-US" altLang="en-US" sz="1600" dirty="0"/>
                <a:t>“Why did the failure happened” link to “Occurrence” in FMEA.  Attach updated FMEA here.</a:t>
              </a:r>
            </a:p>
            <a:p>
              <a:r>
                <a:rPr lang="zh-CN" altLang="en-US" sz="1600" dirty="0"/>
                <a:t>‘为什么失效自己没有探测出来’与</a:t>
              </a:r>
              <a:r>
                <a:rPr lang="en-US" altLang="zh-CN" sz="1600" dirty="0"/>
                <a:t>FMEA</a:t>
              </a:r>
              <a:r>
                <a:rPr lang="zh-CN" altLang="en-US" sz="1600" dirty="0"/>
                <a:t>中的探测度衔接。</a:t>
              </a:r>
              <a:endParaRPr lang="en-US" altLang="zh-CN" sz="1600" dirty="0"/>
            </a:p>
            <a:p>
              <a:r>
                <a:rPr lang="zh-CN" altLang="en-US" sz="1600" dirty="0"/>
                <a:t>‘为什么失效发生’与</a:t>
              </a:r>
              <a:r>
                <a:rPr lang="en-US" altLang="zh-CN" sz="1600" dirty="0"/>
                <a:t>FMEA</a:t>
              </a:r>
              <a:r>
                <a:rPr lang="zh-CN" altLang="en-US" sz="1600" dirty="0"/>
                <a:t>中的发生度衔接。 此处附上</a:t>
              </a:r>
              <a:r>
                <a:rPr lang="en-US" altLang="zh-CN" sz="1600" dirty="0"/>
                <a:t>FMEA</a:t>
              </a:r>
              <a:r>
                <a:rPr lang="zh-CN" altLang="en-US" sz="1600" dirty="0"/>
                <a:t>。</a:t>
              </a:r>
            </a:p>
          </p:txBody>
        </p:sp>
        <p:sp>
          <p:nvSpPr>
            <p:cNvPr id="49159" name="TextBox 1"/>
            <p:cNvSpPr txBox="1">
              <a:spLocks noChangeArrowheads="1"/>
            </p:cNvSpPr>
            <p:nvPr/>
          </p:nvSpPr>
          <p:spPr bwMode="auto">
            <a:xfrm>
              <a:off x="943857" y="5008122"/>
              <a:ext cx="7366794" cy="264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i="1" dirty="0"/>
                <a:t>Severity</a:t>
              </a:r>
              <a:r>
                <a:rPr lang="en-US" altLang="en-US" sz="1600" dirty="0"/>
                <a:t> only allowed to change when the design of component changes according to complaint. </a:t>
              </a:r>
            </a:p>
            <a:p>
              <a:r>
                <a:rPr lang="zh-CN" altLang="en-US" sz="1600" b="1" i="1" dirty="0"/>
                <a:t>严重度  </a:t>
              </a:r>
              <a:r>
                <a:rPr lang="zh-CN" altLang="en-US" sz="1600" dirty="0"/>
                <a:t>只允许在零件设计变更时改变</a:t>
              </a:r>
              <a:endParaRPr lang="en-US" altLang="zh-CN" sz="1600" dirty="0"/>
            </a:p>
            <a:p>
              <a:endParaRPr lang="en-US" altLang="en-US" sz="1600" dirty="0"/>
            </a:p>
            <a:p>
              <a:r>
                <a:rPr lang="en-US" altLang="en-US" sz="1600" b="1" i="1" dirty="0"/>
                <a:t>Occurrence</a:t>
              </a:r>
              <a:r>
                <a:rPr lang="en-US" altLang="en-US" sz="1600" dirty="0"/>
                <a:t> only allowed to change when 5.0 take relevant actions to 4.0.</a:t>
              </a:r>
            </a:p>
            <a:p>
              <a:r>
                <a:rPr lang="zh-CN" altLang="en-US" sz="1600" b="1" i="1" dirty="0"/>
                <a:t>发生度        </a:t>
              </a:r>
              <a:r>
                <a:rPr lang="zh-CN" altLang="en-US" sz="1600" dirty="0"/>
                <a:t>只有当</a:t>
              </a:r>
              <a:r>
                <a:rPr lang="en-US" altLang="zh-CN" sz="1600" dirty="0"/>
                <a:t>4.0</a:t>
              </a:r>
              <a:r>
                <a:rPr lang="zh-CN" altLang="en-US" sz="1600" dirty="0"/>
                <a:t>中的质量特征在</a:t>
              </a:r>
              <a:r>
                <a:rPr lang="en-US" altLang="zh-CN" sz="1600" dirty="0"/>
                <a:t>5.0</a:t>
              </a:r>
              <a:r>
                <a:rPr lang="zh-CN" altLang="en-US" sz="1600" dirty="0"/>
                <a:t>中采取相应的措施后才允许改变</a:t>
              </a:r>
              <a:endParaRPr lang="en-US" altLang="zh-CN" sz="1600" dirty="0"/>
            </a:p>
            <a:p>
              <a:endParaRPr lang="en-US" altLang="en-US" sz="1600" dirty="0"/>
            </a:p>
            <a:p>
              <a:r>
                <a:rPr lang="en-US" altLang="en-US" sz="1600" b="1" i="1" dirty="0"/>
                <a:t>Detection</a:t>
              </a:r>
              <a:r>
                <a:rPr lang="en-US" altLang="en-US" sz="1600" dirty="0"/>
                <a:t> only allowed to change when 5.1 take relevant actions to 4.1.</a:t>
              </a:r>
              <a:r>
                <a:rPr lang="zh-CN" altLang="en-US" sz="1600" dirty="0"/>
                <a:t> </a:t>
              </a:r>
              <a:endParaRPr lang="en-US" altLang="zh-CN" sz="1600" dirty="0"/>
            </a:p>
            <a:p>
              <a:r>
                <a:rPr lang="zh-CN" altLang="en-US" sz="1600" b="1" i="1" dirty="0"/>
                <a:t>探测度        </a:t>
              </a:r>
              <a:r>
                <a:rPr lang="zh-CN" altLang="en-US" sz="1600" dirty="0"/>
                <a:t>只有当</a:t>
              </a:r>
              <a:r>
                <a:rPr lang="en-US" altLang="zh-CN" sz="1600" dirty="0"/>
                <a:t>4.1</a:t>
              </a:r>
              <a:r>
                <a:rPr lang="zh-CN" altLang="en-US" sz="1600" dirty="0"/>
                <a:t>中的探测方法在</a:t>
              </a:r>
              <a:r>
                <a:rPr lang="en-US" altLang="zh-CN" sz="1600" dirty="0"/>
                <a:t>5.0</a:t>
              </a:r>
              <a:r>
                <a:rPr lang="zh-CN" altLang="en-US" sz="1600" dirty="0"/>
                <a:t>中采取相应的探测手段提高后才允许改变</a:t>
              </a:r>
              <a:endParaRPr lang="en-US" altLang="en-US" sz="1600" dirty="0"/>
            </a:p>
            <a:p>
              <a:endParaRPr lang="en-US" altLang="zh-CN" sz="1600" dirty="0"/>
            </a:p>
          </p:txBody>
        </p:sp>
      </p:grpSp>
      <p:sp>
        <p:nvSpPr>
          <p:cNvPr id="8" name="Slide Number Placeholder 4">
            <a:extLst>
              <a:ext uri="{FF2B5EF4-FFF2-40B4-BE49-F238E27FC236}">
                <a16:creationId xmlns:a16="http://schemas.microsoft.com/office/drawing/2014/main" id="{D0EDE8BE-EF9E-4AD4-99A3-73B13180BEED}"/>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31</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p:cNvSpPr>
            <a:spLocks noGrp="1" noChangeArrowheads="1"/>
          </p:cNvSpPr>
          <p:nvPr>
            <p:ph type="title"/>
            <p:custDataLst>
              <p:tags r:id="rId1"/>
            </p:custDataLst>
          </p:nvPr>
        </p:nvSpPr>
        <p:spPr>
          <a:xfrm>
            <a:off x="539750" y="360363"/>
            <a:ext cx="8067675" cy="885825"/>
          </a:xfrm>
        </p:spPr>
        <p:txBody>
          <a:bodyPr/>
          <a:lstStyle/>
          <a:p>
            <a:pPr>
              <a:defRPr/>
            </a:pPr>
            <a:r>
              <a:rPr lang="en-US" altLang="zh-CN" dirty="0">
                <a:latin typeface="+mn-lt"/>
                <a:ea typeface="宋体" panose="02010600030101010101" pitchFamily="2" charset="-122"/>
              </a:rPr>
              <a:t>D5 </a:t>
            </a:r>
            <a:r>
              <a:rPr lang="en-US" altLang="zh-CN" sz="2500" dirty="0">
                <a:latin typeface="+mn-lt"/>
                <a:ea typeface="宋体" panose="02010600030101010101" pitchFamily="2" charset="-122"/>
              </a:rPr>
              <a:t>– </a:t>
            </a:r>
            <a:r>
              <a:rPr lang="en-US" altLang="zh-CN" dirty="0">
                <a:latin typeface="+mn-lt"/>
                <a:ea typeface="宋体" panose="02010600030101010101" pitchFamily="2" charset="-122"/>
              </a:rPr>
              <a:t>Corrective Actions and Tracking of Effectiveness</a:t>
            </a:r>
            <a:r>
              <a:rPr lang="en-US" altLang="zh-CN" dirty="0">
                <a:solidFill>
                  <a:srgbClr val="FFFFFF"/>
                </a:solidFill>
                <a:latin typeface="+mn-lt"/>
                <a:ea typeface="宋体" panose="02010600030101010101" pitchFamily="2" charset="-122"/>
              </a:rPr>
              <a:t> t</a:t>
            </a:r>
            <a:br>
              <a:rPr lang="en-US" altLang="zh-CN" dirty="0">
                <a:solidFill>
                  <a:srgbClr val="FFFFFF"/>
                </a:solidFill>
                <a:latin typeface="+mn-lt"/>
                <a:ea typeface="宋体" panose="02010600030101010101" pitchFamily="2" charset="-122"/>
              </a:rPr>
            </a:br>
            <a:r>
              <a:rPr lang="en-US" altLang="zh-CN" dirty="0">
                <a:ea typeface="宋体" panose="02010600030101010101" pitchFamily="2" charset="-122"/>
              </a:rPr>
              <a:t>D5</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纠正措施及效果跟踪</a:t>
            </a:r>
            <a:r>
              <a:rPr lang="en-US" altLang="zh-CN" dirty="0">
                <a:solidFill>
                  <a:srgbClr val="FFFFFF"/>
                </a:solidFill>
                <a:latin typeface="+mn-lt"/>
                <a:ea typeface="宋体" panose="02010600030101010101" pitchFamily="2" charset="-122"/>
              </a:rPr>
              <a:t>racking of effectiveness</a:t>
            </a:r>
            <a:br>
              <a:rPr lang="en-US" altLang="zh-CN" dirty="0">
                <a:solidFill>
                  <a:srgbClr val="FFFFFF"/>
                </a:solidFill>
                <a:latin typeface="+mn-lt"/>
                <a:ea typeface="宋体" panose="02010600030101010101" pitchFamily="2" charset="-122"/>
              </a:rPr>
            </a:br>
            <a:endParaRPr lang="en-US" altLang="zh-CN" dirty="0">
              <a:latin typeface="+mn-lt"/>
              <a:ea typeface="宋体" panose="02010600030101010101" pitchFamily="2" charset="-122"/>
            </a:endParaRPr>
          </a:p>
        </p:txBody>
      </p:sp>
      <p:grpSp>
        <p:nvGrpSpPr>
          <p:cNvPr id="2" name="Group 1">
            <a:extLst>
              <a:ext uri="{FF2B5EF4-FFF2-40B4-BE49-F238E27FC236}">
                <a16:creationId xmlns:a16="http://schemas.microsoft.com/office/drawing/2014/main" id="{A0ADCA6F-504A-4DAF-B2CB-0C8066998AC0}"/>
              </a:ext>
            </a:extLst>
          </p:cNvPr>
          <p:cNvGrpSpPr/>
          <p:nvPr/>
        </p:nvGrpSpPr>
        <p:grpSpPr>
          <a:xfrm>
            <a:off x="1035049" y="1437045"/>
            <a:ext cx="7077075" cy="2847975"/>
            <a:chOff x="1033463" y="2005013"/>
            <a:chExt cx="7077075" cy="2847975"/>
          </a:xfrm>
        </p:grpSpPr>
        <p:pic>
          <p:nvPicPr>
            <p:cNvPr id="501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2005013"/>
              <a:ext cx="70770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71600" y="4291013"/>
              <a:ext cx="6553200" cy="433387"/>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Rectangle 16"/>
            <p:cNvSpPr/>
            <p:nvPr/>
          </p:nvSpPr>
          <p:spPr>
            <a:xfrm>
              <a:off x="1373188" y="2081213"/>
              <a:ext cx="6553200" cy="2109787"/>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Oval 17"/>
            <p:cNvSpPr/>
            <p:nvPr/>
          </p:nvSpPr>
          <p:spPr bwMode="auto">
            <a:xfrm>
              <a:off x="1089025" y="439261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19" name="Oval 18"/>
            <p:cNvSpPr/>
            <p:nvPr/>
          </p:nvSpPr>
          <p:spPr bwMode="auto">
            <a:xfrm>
              <a:off x="1089025" y="28257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grpSp>
      <p:grpSp>
        <p:nvGrpSpPr>
          <p:cNvPr id="5" name="Group 4">
            <a:extLst>
              <a:ext uri="{FF2B5EF4-FFF2-40B4-BE49-F238E27FC236}">
                <a16:creationId xmlns:a16="http://schemas.microsoft.com/office/drawing/2014/main" id="{1D7FECEA-AC3B-459B-A1B1-65E1828EFA0B}"/>
              </a:ext>
            </a:extLst>
          </p:cNvPr>
          <p:cNvGrpSpPr/>
          <p:nvPr/>
        </p:nvGrpSpPr>
        <p:grpSpPr>
          <a:xfrm>
            <a:off x="1070396" y="4648200"/>
            <a:ext cx="7537030" cy="1406932"/>
            <a:chOff x="685800" y="5157788"/>
            <a:chExt cx="7650163" cy="1406932"/>
          </a:xfrm>
        </p:grpSpPr>
        <p:sp>
          <p:nvSpPr>
            <p:cNvPr id="50182" name="TextBox 1"/>
            <p:cNvSpPr txBox="1">
              <a:spLocks noChangeArrowheads="1"/>
            </p:cNvSpPr>
            <p:nvPr/>
          </p:nvSpPr>
          <p:spPr bwMode="auto">
            <a:xfrm>
              <a:off x="1066800" y="5157788"/>
              <a:ext cx="72691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Ensure all relevant documentations are updated on time.</a:t>
              </a:r>
            </a:p>
            <a:p>
              <a:r>
                <a:rPr lang="zh-CN" altLang="en-US" sz="1600" dirty="0"/>
                <a:t>确保所有相关的文件都得到及时更新。</a:t>
              </a:r>
            </a:p>
          </p:txBody>
        </p:sp>
        <p:sp>
          <p:nvSpPr>
            <p:cNvPr id="50183" name="Rectangle 1"/>
            <p:cNvSpPr>
              <a:spLocks noChangeArrowheads="1"/>
            </p:cNvSpPr>
            <p:nvPr/>
          </p:nvSpPr>
          <p:spPr bwMode="auto">
            <a:xfrm>
              <a:off x="914400" y="5733723"/>
              <a:ext cx="7421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If the long term counter-measure in 5.1 related to test method or equipment    changed, capability study must be re-checked. </a:t>
              </a:r>
            </a:p>
            <a:p>
              <a:r>
                <a:rPr lang="zh-CN" altLang="en-US" sz="1600" dirty="0"/>
                <a:t>如果</a:t>
              </a:r>
              <a:r>
                <a:rPr lang="en-US" altLang="zh-CN" sz="1600"/>
                <a:t>5.1</a:t>
              </a:r>
              <a:r>
                <a:rPr lang="zh-CN" altLang="en-US" sz="1600"/>
                <a:t>中</a:t>
              </a:r>
              <a:r>
                <a:rPr lang="zh-CN" altLang="en-US" sz="1600" dirty="0"/>
                <a:t>的长期措施涉及到测试方法或设备变更了，检验能力必须重新确认。 </a:t>
              </a:r>
            </a:p>
          </p:txBody>
        </p:sp>
        <p:sp>
          <p:nvSpPr>
            <p:cNvPr id="20" name="Oval 19"/>
            <p:cNvSpPr/>
            <p:nvPr/>
          </p:nvSpPr>
          <p:spPr bwMode="auto">
            <a:xfrm>
              <a:off x="685800" y="571500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21" name="Oval 20"/>
            <p:cNvSpPr/>
            <p:nvPr/>
          </p:nvSpPr>
          <p:spPr bwMode="auto">
            <a:xfrm>
              <a:off x="685800" y="517048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grpSp>
      <p:sp>
        <p:nvSpPr>
          <p:cNvPr id="15" name="Slide Number Placeholder 4">
            <a:extLst>
              <a:ext uri="{FF2B5EF4-FFF2-40B4-BE49-F238E27FC236}">
                <a16:creationId xmlns:a16="http://schemas.microsoft.com/office/drawing/2014/main" id="{1CD3A2FF-3667-416E-B36D-F9087AE9AADE}"/>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32</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Rectangle 8"/>
          <p:cNvSpPr>
            <a:spLocks noGrp="1" noChangeArrowheads="1"/>
          </p:cNvSpPr>
          <p:nvPr>
            <p:ph type="title"/>
            <p:custDataLst>
              <p:tags r:id="rId1"/>
            </p:custDataLst>
          </p:nvPr>
        </p:nvSpPr>
        <p:spPr>
          <a:xfrm>
            <a:off x="539750" y="360363"/>
            <a:ext cx="8067675" cy="885825"/>
          </a:xfrm>
        </p:spPr>
        <p:txBody>
          <a:bodyPr/>
          <a:lstStyle/>
          <a:p>
            <a:pPr>
              <a:defRPr/>
            </a:pPr>
            <a:r>
              <a:rPr lang="en-US" altLang="zh-CN" dirty="0">
                <a:latin typeface="+mn-lt"/>
                <a:ea typeface="宋体" panose="02010600030101010101" pitchFamily="2" charset="-122"/>
              </a:rPr>
              <a:t>D6 </a:t>
            </a:r>
            <a:r>
              <a:rPr lang="en-US" altLang="zh-CN" sz="2500" dirty="0">
                <a:latin typeface="+mn-lt"/>
                <a:ea typeface="宋体" panose="02010600030101010101" pitchFamily="2" charset="-122"/>
              </a:rPr>
              <a:t>– </a:t>
            </a:r>
            <a:r>
              <a:rPr lang="en-US" altLang="zh-CN" dirty="0">
                <a:latin typeface="+mn-lt"/>
                <a:ea typeface="宋体" panose="02010600030101010101" pitchFamily="2" charset="-122"/>
              </a:rPr>
              <a:t>Corrective Actions Effectiveness Validation </a:t>
            </a:r>
            <a:r>
              <a:rPr lang="en-US" altLang="zh-CN" dirty="0">
                <a:solidFill>
                  <a:srgbClr val="FFFFFF"/>
                </a:solidFill>
                <a:latin typeface="+mn-lt"/>
                <a:ea typeface="宋体" panose="02010600030101010101" pitchFamily="2" charset="-122"/>
              </a:rPr>
              <a:t>of eff</a:t>
            </a:r>
            <a:br>
              <a:rPr lang="en-US" altLang="zh-CN" dirty="0">
                <a:solidFill>
                  <a:srgbClr val="FFFFFF"/>
                </a:solidFill>
                <a:latin typeface="+mn-lt"/>
                <a:ea typeface="宋体" panose="02010600030101010101" pitchFamily="2" charset="-122"/>
              </a:rPr>
            </a:br>
            <a:r>
              <a:rPr lang="en-US" altLang="zh-CN" dirty="0">
                <a:ea typeface="宋体" panose="02010600030101010101" pitchFamily="2" charset="-122"/>
              </a:rPr>
              <a:t>D6</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纠正措施效果验证</a:t>
            </a:r>
            <a:r>
              <a:rPr lang="en-US" altLang="zh-CN" dirty="0" err="1">
                <a:solidFill>
                  <a:srgbClr val="FFFFFF"/>
                </a:solidFill>
                <a:latin typeface="+mn-lt"/>
                <a:ea typeface="宋体" panose="02010600030101010101" pitchFamily="2" charset="-122"/>
              </a:rPr>
              <a:t>ctiveness</a:t>
            </a:r>
            <a:br>
              <a:rPr lang="en-US" altLang="zh-CN" dirty="0">
                <a:solidFill>
                  <a:srgbClr val="FFFFFF"/>
                </a:solidFill>
                <a:latin typeface="+mn-lt"/>
                <a:ea typeface="宋体" panose="02010600030101010101" pitchFamily="2" charset="-122"/>
              </a:rPr>
            </a:br>
            <a:endParaRPr lang="en-US" altLang="zh-CN" dirty="0">
              <a:latin typeface="+mn-lt"/>
              <a:ea typeface="宋体" panose="02010600030101010101" pitchFamily="2" charset="-122"/>
            </a:endParaRPr>
          </a:p>
        </p:txBody>
      </p:sp>
      <p:grpSp>
        <p:nvGrpSpPr>
          <p:cNvPr id="51203" name="Group 10"/>
          <p:cNvGrpSpPr>
            <a:grpSpLocks/>
          </p:cNvGrpSpPr>
          <p:nvPr/>
        </p:nvGrpSpPr>
        <p:grpSpPr bwMode="auto">
          <a:xfrm>
            <a:off x="1789113" y="1754188"/>
            <a:ext cx="6118225" cy="323850"/>
            <a:chOff x="480" y="624"/>
            <a:chExt cx="4464" cy="240"/>
          </a:xfrm>
        </p:grpSpPr>
        <p:sp>
          <p:nvSpPr>
            <p:cNvPr id="26633" name="AutoShape 11"/>
            <p:cNvSpPr>
              <a:spLocks noChangeArrowheads="1"/>
            </p:cNvSpPr>
            <p:nvPr>
              <p:custDataLst>
                <p:tags r:id="rId6"/>
              </p:custDataLst>
            </p:nvPr>
          </p:nvSpPr>
          <p:spPr bwMode="auto">
            <a:xfrm>
              <a:off x="48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1</a:t>
              </a:r>
            </a:p>
          </p:txBody>
        </p:sp>
        <p:sp>
          <p:nvSpPr>
            <p:cNvPr id="26634" name="AutoShape 12"/>
            <p:cNvSpPr>
              <a:spLocks noChangeArrowheads="1"/>
            </p:cNvSpPr>
            <p:nvPr>
              <p:custDataLst>
                <p:tags r:id="rId7"/>
              </p:custDataLst>
            </p:nvPr>
          </p:nvSpPr>
          <p:spPr bwMode="auto">
            <a:xfrm>
              <a:off x="960" y="624"/>
              <a:ext cx="578"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2</a:t>
              </a:r>
            </a:p>
          </p:txBody>
        </p:sp>
        <p:sp>
          <p:nvSpPr>
            <p:cNvPr id="26635" name="AutoShape 13"/>
            <p:cNvSpPr>
              <a:spLocks noChangeArrowheads="1"/>
            </p:cNvSpPr>
            <p:nvPr>
              <p:custDataLst>
                <p:tags r:id="rId8"/>
              </p:custDataLst>
            </p:nvPr>
          </p:nvSpPr>
          <p:spPr bwMode="auto">
            <a:xfrm>
              <a:off x="1920" y="624"/>
              <a:ext cx="577"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4</a:t>
              </a:r>
            </a:p>
          </p:txBody>
        </p:sp>
        <p:sp>
          <p:nvSpPr>
            <p:cNvPr id="26636" name="AutoShape 14"/>
            <p:cNvSpPr>
              <a:spLocks noChangeArrowheads="1"/>
            </p:cNvSpPr>
            <p:nvPr>
              <p:custDataLst>
                <p:tags r:id="rId9"/>
              </p:custDataLst>
            </p:nvPr>
          </p:nvSpPr>
          <p:spPr bwMode="auto">
            <a:xfrm>
              <a:off x="240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5</a:t>
              </a:r>
            </a:p>
          </p:txBody>
        </p:sp>
        <p:sp>
          <p:nvSpPr>
            <p:cNvPr id="26637" name="AutoShape 15"/>
            <p:cNvSpPr>
              <a:spLocks noChangeArrowheads="1"/>
            </p:cNvSpPr>
            <p:nvPr>
              <p:custDataLst>
                <p:tags r:id="rId10"/>
              </p:custDataLst>
            </p:nvPr>
          </p:nvSpPr>
          <p:spPr bwMode="auto">
            <a:xfrm>
              <a:off x="144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3</a:t>
              </a:r>
            </a:p>
          </p:txBody>
        </p:sp>
        <p:sp>
          <p:nvSpPr>
            <p:cNvPr id="26638" name="AutoShape 16"/>
            <p:cNvSpPr>
              <a:spLocks noChangeArrowheads="1"/>
            </p:cNvSpPr>
            <p:nvPr>
              <p:custDataLst>
                <p:tags r:id="rId11"/>
              </p:custDataLst>
            </p:nvPr>
          </p:nvSpPr>
          <p:spPr bwMode="auto">
            <a:xfrm>
              <a:off x="3888" y="624"/>
              <a:ext cx="577"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7</a:t>
              </a:r>
            </a:p>
          </p:txBody>
        </p:sp>
        <p:sp>
          <p:nvSpPr>
            <p:cNvPr id="26639" name="AutoShape 17"/>
            <p:cNvSpPr>
              <a:spLocks noChangeArrowheads="1"/>
            </p:cNvSpPr>
            <p:nvPr>
              <p:custDataLst>
                <p:tags r:id="rId12"/>
              </p:custDataLst>
            </p:nvPr>
          </p:nvSpPr>
          <p:spPr bwMode="auto">
            <a:xfrm>
              <a:off x="4368"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8</a:t>
              </a:r>
            </a:p>
          </p:txBody>
        </p:sp>
        <p:sp>
          <p:nvSpPr>
            <p:cNvPr id="26640" name="AutoShape 18"/>
            <p:cNvSpPr>
              <a:spLocks noChangeArrowheads="1"/>
            </p:cNvSpPr>
            <p:nvPr>
              <p:custDataLst>
                <p:tags r:id="rId13"/>
              </p:custDataLst>
            </p:nvPr>
          </p:nvSpPr>
          <p:spPr bwMode="auto">
            <a:xfrm>
              <a:off x="2880" y="624"/>
              <a:ext cx="1102" cy="240"/>
            </a:xfrm>
            <a:prstGeom prst="chevron">
              <a:avLst>
                <a:gd name="adj" fmla="val 62923"/>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2400" b="1" dirty="0">
                  <a:solidFill>
                    <a:schemeClr val="bg1"/>
                  </a:solidFill>
                  <a:latin typeface="+mn-lt"/>
                  <a:ea typeface="宋体" panose="02010600030101010101" pitchFamily="2" charset="-122"/>
                </a:rPr>
                <a:t>  </a:t>
              </a:r>
              <a:r>
                <a:rPr lang="en-US" altLang="zh-CN" sz="2400" b="1" dirty="0">
                  <a:solidFill>
                    <a:srgbClr val="FFFFFF"/>
                  </a:solidFill>
                  <a:latin typeface="+mn-lt"/>
                  <a:ea typeface="宋体" panose="02010600030101010101" pitchFamily="2" charset="-122"/>
                </a:rPr>
                <a:t>D6</a:t>
              </a:r>
            </a:p>
          </p:txBody>
        </p:sp>
      </p:grpSp>
      <p:sp>
        <p:nvSpPr>
          <p:cNvPr id="15" name="Rectangle 19"/>
          <p:cNvSpPr>
            <a:spLocks noChangeArrowheads="1"/>
          </p:cNvSpPr>
          <p:nvPr>
            <p:custDataLst>
              <p:tags r:id="rId2"/>
            </p:custDataLst>
          </p:nvPr>
        </p:nvSpPr>
        <p:spPr bwMode="auto">
          <a:xfrm>
            <a:off x="1874838" y="2398713"/>
            <a:ext cx="6427787" cy="320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defTabSz="762000">
              <a:defRPr>
                <a:solidFill>
                  <a:schemeClr val="tx1"/>
                </a:solidFill>
                <a:latin typeface="Arial" panose="020B0604020202020204" pitchFamily="34" charset="0"/>
                <a:cs typeface="Arial" panose="020B0604020202020204" pitchFamily="34" charset="0"/>
              </a:defRPr>
            </a:lvl1pPr>
            <a:lvl2pPr marL="668338" indent="-288925" defTabSz="762000">
              <a:defRPr>
                <a:solidFill>
                  <a:schemeClr val="tx1"/>
                </a:solidFill>
                <a:latin typeface="Arial" panose="020B0604020202020204" pitchFamily="34" charset="0"/>
                <a:cs typeface="Arial" panose="020B0604020202020204" pitchFamily="34" charset="0"/>
              </a:defRPr>
            </a:lvl2pPr>
            <a:lvl3pPr marL="1757363" indent="-228600" defTabSz="762000">
              <a:defRPr>
                <a:solidFill>
                  <a:schemeClr val="tx1"/>
                </a:solidFill>
                <a:latin typeface="Arial" panose="020B0604020202020204" pitchFamily="34" charset="0"/>
                <a:cs typeface="Arial" panose="020B0604020202020204" pitchFamily="34" charset="0"/>
              </a:defRPr>
            </a:lvl3pPr>
            <a:lvl4pPr marL="2176463" indent="-228600" defTabSz="762000">
              <a:defRPr>
                <a:solidFill>
                  <a:schemeClr val="tx1"/>
                </a:solidFill>
                <a:latin typeface="Arial" panose="020B0604020202020204" pitchFamily="34" charset="0"/>
                <a:cs typeface="Arial" panose="020B0604020202020204" pitchFamily="34" charset="0"/>
              </a:defRPr>
            </a:lvl4pPr>
            <a:lvl5pPr marL="2595563" indent="-228600" defTabSz="762000">
              <a:defRPr>
                <a:solidFill>
                  <a:schemeClr val="tx1"/>
                </a:solidFill>
                <a:latin typeface="Arial" panose="020B0604020202020204" pitchFamily="34" charset="0"/>
                <a:cs typeface="Arial" panose="020B0604020202020204" pitchFamily="34" charset="0"/>
              </a:defRPr>
            </a:lvl5pPr>
            <a:lvl6pPr marL="30527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099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9671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4243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0"/>
              </a:spcBef>
              <a:spcAft>
                <a:spcPts val="0"/>
              </a:spcAft>
              <a:buClr>
                <a:srgbClr val="5D7298"/>
              </a:buClr>
              <a:buSzPct val="65000"/>
              <a:buFont typeface="Wingdings" panose="05000000000000000000" pitchFamily="2" charset="2"/>
              <a:buNone/>
              <a:defRPr/>
            </a:pPr>
            <a:r>
              <a:rPr lang="en-US" altLang="zh-CN" dirty="0">
                <a:solidFill>
                  <a:srgbClr val="000000"/>
                </a:solidFill>
                <a:latin typeface="+mn-lt"/>
                <a:ea typeface="宋体" panose="02010600030101010101" pitchFamily="2" charset="-122"/>
              </a:rPr>
              <a:t>Establish plan to introduce corrective actions</a:t>
            </a:r>
          </a:p>
          <a:p>
            <a:pPr>
              <a:spcBef>
                <a:spcPts val="0"/>
              </a:spcBef>
              <a:spcAft>
                <a:spcPts val="0"/>
              </a:spcAft>
              <a:buClr>
                <a:srgbClr val="5D7298"/>
              </a:buClr>
              <a:buSzPct val="65000"/>
              <a:buFont typeface="Wingdings" panose="05000000000000000000" pitchFamily="2" charset="2"/>
              <a:buNone/>
              <a:defRPr/>
            </a:pPr>
            <a:r>
              <a:rPr lang="zh-CN" altLang="en-US" dirty="0">
                <a:solidFill>
                  <a:srgbClr val="000000"/>
                </a:solidFill>
                <a:latin typeface="+mn-lt"/>
                <a:ea typeface="宋体" panose="02010600030101010101" pitchFamily="2" charset="-122"/>
              </a:rPr>
              <a:t>确定纠正措施计划</a:t>
            </a:r>
            <a:endParaRPr lang="en-US" altLang="zh-CN" dirty="0">
              <a:solidFill>
                <a:srgbClr val="000000"/>
              </a:solidFill>
              <a:latin typeface="+mn-lt"/>
              <a:ea typeface="宋体" panose="02010600030101010101" pitchFamily="2" charset="-122"/>
            </a:endParaRPr>
          </a:p>
          <a:p>
            <a:pPr lvl="1">
              <a:spcBef>
                <a:spcPts val="0"/>
              </a:spcBef>
              <a:spcAft>
                <a:spcPts val="0"/>
              </a:spcAft>
              <a:buClr>
                <a:schemeClr val="accent1"/>
              </a:buClr>
              <a:buSzPct val="50000"/>
              <a:buFont typeface="Wingdings" panose="05000000000000000000" pitchFamily="2" charset="2"/>
              <a:buChar char="l"/>
              <a:defRPr/>
            </a:pPr>
            <a:r>
              <a:rPr lang="en-US" altLang="zh-CN" sz="1600" dirty="0">
                <a:solidFill>
                  <a:srgbClr val="000000"/>
                </a:solidFill>
                <a:latin typeface="+mn-lt"/>
                <a:ea typeface="宋体" panose="02010600030101010101" pitchFamily="2" charset="-122"/>
              </a:rPr>
              <a:t>As many actions as required, but as few as possible, </a:t>
            </a:r>
            <a:br>
              <a:rPr lang="en-US" altLang="zh-CN" sz="1600" dirty="0">
                <a:solidFill>
                  <a:srgbClr val="000000"/>
                </a:solidFill>
                <a:latin typeface="+mn-lt"/>
                <a:ea typeface="宋体" panose="02010600030101010101" pitchFamily="2" charset="-122"/>
              </a:rPr>
            </a:br>
            <a:r>
              <a:rPr lang="en-US" altLang="zh-CN" sz="1600" dirty="0">
                <a:solidFill>
                  <a:srgbClr val="000000"/>
                </a:solidFill>
                <a:latin typeface="+mn-lt"/>
                <a:ea typeface="宋体" panose="02010600030101010101" pitchFamily="2" charset="-122"/>
              </a:rPr>
              <a:t>should be implemented in accordance with D5 result.</a:t>
            </a:r>
          </a:p>
          <a:p>
            <a:pPr marL="379413" lvl="1" indent="0">
              <a:spcBef>
                <a:spcPts val="0"/>
              </a:spcBef>
              <a:spcAft>
                <a:spcPts val="0"/>
              </a:spcAft>
              <a:buClr>
                <a:schemeClr val="accent1"/>
              </a:buClr>
              <a:buSzPct val="50000"/>
              <a:defRPr/>
            </a:pPr>
            <a:r>
              <a:rPr lang="zh-CN" altLang="en-US" sz="1600" dirty="0">
                <a:latin typeface="+mn-lt"/>
                <a:ea typeface="宋体" panose="02010600030101010101" pitchFamily="2" charset="-122"/>
              </a:rPr>
              <a:t>     应根据</a:t>
            </a:r>
            <a:r>
              <a:rPr lang="en-US" altLang="zh-CN" sz="1600" dirty="0">
                <a:latin typeface="+mn-lt"/>
                <a:ea typeface="宋体" panose="02010600030101010101" pitchFamily="2" charset="-122"/>
              </a:rPr>
              <a:t>D5</a:t>
            </a:r>
            <a:r>
              <a:rPr lang="zh-CN" altLang="en-US" sz="1600" dirty="0">
                <a:latin typeface="+mn-lt"/>
                <a:ea typeface="宋体" panose="02010600030101010101" pitchFamily="2" charset="-122"/>
              </a:rPr>
              <a:t>的结果执行并完成必要的纠正措施。</a:t>
            </a:r>
            <a:endParaRPr lang="en-US" altLang="zh-CN" sz="1600" dirty="0">
              <a:latin typeface="+mn-lt"/>
              <a:ea typeface="宋体" panose="02010600030101010101" pitchFamily="2" charset="-122"/>
            </a:endParaRPr>
          </a:p>
          <a:p>
            <a:pPr marL="379413" lvl="1" indent="0">
              <a:spcBef>
                <a:spcPts val="0"/>
              </a:spcBef>
              <a:spcAft>
                <a:spcPts val="0"/>
              </a:spcAft>
              <a:buClr>
                <a:schemeClr val="accent1"/>
              </a:buClr>
              <a:buSzPct val="50000"/>
              <a:defRPr/>
            </a:pPr>
            <a:endParaRPr lang="en-US" altLang="zh-CN" sz="1600" dirty="0">
              <a:solidFill>
                <a:srgbClr val="000000"/>
              </a:solidFill>
              <a:latin typeface="+mn-lt"/>
              <a:ea typeface="宋体" panose="02010600030101010101" pitchFamily="2" charset="-122"/>
            </a:endParaRPr>
          </a:p>
          <a:p>
            <a:pPr lvl="1">
              <a:spcBef>
                <a:spcPts val="0"/>
              </a:spcBef>
              <a:spcAft>
                <a:spcPts val="0"/>
              </a:spcAft>
              <a:buClr>
                <a:schemeClr val="accent1"/>
              </a:buClr>
              <a:buSzPct val="50000"/>
              <a:buFont typeface="Wingdings" panose="05000000000000000000" pitchFamily="2" charset="2"/>
              <a:buChar char="l"/>
              <a:defRPr/>
            </a:pPr>
            <a:r>
              <a:rPr lang="en-US" altLang="zh-CN" sz="1600" dirty="0">
                <a:solidFill>
                  <a:srgbClr val="000000"/>
                </a:solidFill>
                <a:latin typeface="+mn-lt"/>
                <a:ea typeface="宋体" panose="02010600030101010101" pitchFamily="2" charset="-122"/>
              </a:rPr>
              <a:t>Decision about the need to continue containment actions.</a:t>
            </a:r>
          </a:p>
          <a:p>
            <a:pPr marL="379413" lvl="1" indent="0">
              <a:spcBef>
                <a:spcPts val="0"/>
              </a:spcBef>
              <a:spcAft>
                <a:spcPts val="0"/>
              </a:spcAft>
              <a:buClr>
                <a:schemeClr val="accent1"/>
              </a:buClr>
              <a:buSzPct val="50000"/>
              <a:defRPr/>
            </a:pPr>
            <a:r>
              <a:rPr lang="zh-CN" altLang="en-US" sz="1600" dirty="0">
                <a:solidFill>
                  <a:srgbClr val="000000"/>
                </a:solidFill>
                <a:latin typeface="+mn-lt"/>
                <a:ea typeface="宋体" panose="02010600030101010101" pitchFamily="2" charset="-122"/>
              </a:rPr>
              <a:t>      决定继续遏制措施的必要性。</a:t>
            </a:r>
            <a:endParaRPr lang="en-US" altLang="zh-CN" sz="1600" dirty="0">
              <a:solidFill>
                <a:srgbClr val="000000"/>
              </a:solidFill>
              <a:latin typeface="+mn-lt"/>
              <a:ea typeface="宋体" panose="02010600030101010101" pitchFamily="2" charset="-122"/>
            </a:endParaRPr>
          </a:p>
          <a:p>
            <a:pPr marL="379413" lvl="1" indent="0">
              <a:spcBef>
                <a:spcPts val="0"/>
              </a:spcBef>
              <a:spcAft>
                <a:spcPts val="0"/>
              </a:spcAft>
              <a:buClr>
                <a:schemeClr val="accent1"/>
              </a:buClr>
              <a:buSzPct val="50000"/>
              <a:defRPr/>
            </a:pPr>
            <a:endParaRPr lang="en-US" altLang="zh-CN" sz="1600" dirty="0">
              <a:solidFill>
                <a:srgbClr val="000000"/>
              </a:solidFill>
              <a:latin typeface="+mn-lt"/>
              <a:ea typeface="宋体" panose="02010600030101010101" pitchFamily="2" charset="-122"/>
            </a:endParaRPr>
          </a:p>
          <a:p>
            <a:pPr lvl="1">
              <a:lnSpc>
                <a:spcPct val="111000"/>
              </a:lnSpc>
              <a:spcBef>
                <a:spcPts val="0"/>
              </a:spcBef>
              <a:spcAft>
                <a:spcPts val="0"/>
              </a:spcAft>
              <a:buClr>
                <a:schemeClr val="accent1"/>
              </a:buClr>
              <a:buSzPct val="50000"/>
              <a:buFont typeface="Wingdings" panose="05000000000000000000" pitchFamily="2" charset="2"/>
              <a:buChar char="l"/>
              <a:defRPr/>
            </a:pPr>
            <a:r>
              <a:rPr lang="en-US" altLang="zh-CN" sz="1600" dirty="0">
                <a:solidFill>
                  <a:srgbClr val="000000"/>
                </a:solidFill>
                <a:latin typeface="+mn-lt"/>
                <a:ea typeface="宋体" panose="02010600030101010101" pitchFamily="2" charset="-122"/>
              </a:rPr>
              <a:t>Determination of process monitoring requirements and need of documentation.</a:t>
            </a:r>
          </a:p>
          <a:p>
            <a:pPr marL="379413" lvl="1" indent="0">
              <a:lnSpc>
                <a:spcPct val="111000"/>
              </a:lnSpc>
              <a:spcBef>
                <a:spcPts val="0"/>
              </a:spcBef>
              <a:spcAft>
                <a:spcPts val="0"/>
              </a:spcAft>
              <a:buClr>
                <a:schemeClr val="accent1"/>
              </a:buClr>
              <a:buSzPct val="50000"/>
              <a:defRPr/>
            </a:pPr>
            <a:r>
              <a:rPr lang="zh-CN" altLang="en-US" sz="1600" dirty="0">
                <a:solidFill>
                  <a:srgbClr val="000000"/>
                </a:solidFill>
                <a:latin typeface="+mn-lt"/>
                <a:ea typeface="宋体" panose="02010600030101010101" pitchFamily="2" charset="-122"/>
              </a:rPr>
              <a:t>     确定过程监控要求及文件需要。</a:t>
            </a:r>
            <a:endParaRPr lang="en-US" altLang="zh-CN" sz="1600" dirty="0">
              <a:solidFill>
                <a:srgbClr val="000000"/>
              </a:solidFill>
              <a:latin typeface="+mn-lt"/>
              <a:ea typeface="宋体" panose="02010600030101010101" pitchFamily="2" charset="-122"/>
            </a:endParaRPr>
          </a:p>
          <a:p>
            <a:pPr marL="379413" lvl="1" indent="0">
              <a:lnSpc>
                <a:spcPct val="111000"/>
              </a:lnSpc>
              <a:spcBef>
                <a:spcPts val="0"/>
              </a:spcBef>
              <a:spcAft>
                <a:spcPts val="0"/>
              </a:spcAft>
              <a:buClr>
                <a:schemeClr val="accent1"/>
              </a:buClr>
              <a:buSzPct val="50000"/>
              <a:defRPr/>
            </a:pPr>
            <a:endParaRPr lang="en-US" altLang="zh-CN" sz="1600" dirty="0">
              <a:solidFill>
                <a:srgbClr val="000000"/>
              </a:solidFill>
              <a:latin typeface="+mn-lt"/>
              <a:ea typeface="宋体" panose="02010600030101010101" pitchFamily="2" charset="-122"/>
            </a:endParaRPr>
          </a:p>
          <a:p>
            <a:pPr>
              <a:spcBef>
                <a:spcPts val="0"/>
              </a:spcBef>
              <a:spcAft>
                <a:spcPts val="0"/>
              </a:spcAft>
              <a:buClr>
                <a:srgbClr val="5D7298"/>
              </a:buClr>
              <a:buSzPct val="65000"/>
              <a:buFont typeface="Wingdings" panose="05000000000000000000" pitchFamily="2" charset="2"/>
              <a:buNone/>
              <a:defRPr/>
            </a:pPr>
            <a:r>
              <a:rPr lang="en-US" altLang="zh-CN" dirty="0">
                <a:solidFill>
                  <a:srgbClr val="000000"/>
                </a:solidFill>
                <a:latin typeface="+mn-lt"/>
                <a:ea typeface="宋体" panose="02010600030101010101" pitchFamily="2" charset="-122"/>
              </a:rPr>
              <a:t>Implementation of the corrective actions </a:t>
            </a:r>
          </a:p>
          <a:p>
            <a:pPr>
              <a:spcBef>
                <a:spcPts val="0"/>
              </a:spcBef>
              <a:spcAft>
                <a:spcPts val="0"/>
              </a:spcAft>
              <a:buClr>
                <a:srgbClr val="5D7298"/>
              </a:buClr>
              <a:buSzPct val="65000"/>
              <a:buFont typeface="Wingdings" panose="05000000000000000000" pitchFamily="2" charset="2"/>
              <a:buNone/>
              <a:defRPr/>
            </a:pPr>
            <a:r>
              <a:rPr lang="zh-CN" altLang="en-US" dirty="0">
                <a:solidFill>
                  <a:srgbClr val="000000"/>
                </a:solidFill>
                <a:latin typeface="+mn-lt"/>
                <a:ea typeface="宋体" panose="02010600030101010101" pitchFamily="2" charset="-122"/>
              </a:rPr>
              <a:t>纠正措施执行</a:t>
            </a:r>
            <a:endParaRPr lang="en-US" altLang="zh-CN" dirty="0">
              <a:solidFill>
                <a:srgbClr val="000000"/>
              </a:solidFill>
              <a:latin typeface="+mn-lt"/>
              <a:ea typeface="宋体" panose="02010600030101010101" pitchFamily="2" charset="-122"/>
            </a:endParaRPr>
          </a:p>
        </p:txBody>
      </p:sp>
      <p:sp>
        <p:nvSpPr>
          <p:cNvPr id="16" name="AutoShape 20"/>
          <p:cNvSpPr>
            <a:spLocks noChangeArrowheads="1"/>
          </p:cNvSpPr>
          <p:nvPr>
            <p:custDataLst>
              <p:tags r:id="rId3"/>
            </p:custDataLst>
          </p:nvPr>
        </p:nvSpPr>
        <p:spPr bwMode="auto">
          <a:xfrm>
            <a:off x="823913" y="3854749"/>
            <a:ext cx="900112" cy="599123"/>
          </a:xfrm>
          <a:prstGeom prst="roundRect">
            <a:avLst>
              <a:gd name="adj" fmla="val 22926"/>
            </a:avLst>
          </a:prstGeom>
          <a:solidFill>
            <a:srgbClr val="002060"/>
          </a:solidFill>
          <a:ln w="9525">
            <a:solidFill>
              <a:schemeClr val="tx1"/>
            </a:solidFill>
            <a:round/>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Action</a:t>
            </a:r>
          </a:p>
          <a:p>
            <a:pPr algn="ctr">
              <a:defRPr/>
            </a:pPr>
            <a:r>
              <a:rPr lang="zh-CN" altLang="en-US" sz="1400" dirty="0">
                <a:solidFill>
                  <a:srgbClr val="FFFFFF"/>
                </a:solidFill>
                <a:latin typeface="+mn-lt"/>
                <a:ea typeface="宋体" panose="02010600030101010101" pitchFamily="2" charset="-122"/>
              </a:rPr>
              <a:t>行动</a:t>
            </a:r>
            <a:endParaRPr lang="en-US" altLang="zh-CN" sz="1400" dirty="0">
              <a:solidFill>
                <a:srgbClr val="FFFFFF"/>
              </a:solidFill>
              <a:latin typeface="+mn-lt"/>
              <a:ea typeface="宋体" panose="02010600030101010101" pitchFamily="2" charset="-122"/>
            </a:endParaRPr>
          </a:p>
        </p:txBody>
      </p:sp>
      <p:sp>
        <p:nvSpPr>
          <p:cNvPr id="17" name="AutoShape 21"/>
          <p:cNvSpPr>
            <a:spLocks noChangeArrowheads="1"/>
          </p:cNvSpPr>
          <p:nvPr>
            <p:custDataLst>
              <p:tags r:id="rId4"/>
            </p:custDataLst>
          </p:nvPr>
        </p:nvSpPr>
        <p:spPr bwMode="auto">
          <a:xfrm>
            <a:off x="955641" y="2514600"/>
            <a:ext cx="638242" cy="609243"/>
          </a:xfrm>
          <a:prstGeom prst="roundRect">
            <a:avLst>
              <a:gd name="adj" fmla="val 25236"/>
            </a:avLst>
          </a:prstGeom>
          <a:solidFill>
            <a:srgbClr val="002060"/>
          </a:solidFill>
          <a:ln w="9525">
            <a:solidFill>
              <a:schemeClr val="tx1"/>
            </a:solidFill>
            <a:round/>
            <a:headEnd/>
            <a:tailEnd/>
          </a:ln>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Task</a:t>
            </a:r>
          </a:p>
          <a:p>
            <a:pPr algn="ctr">
              <a:defRPr/>
            </a:pPr>
            <a:r>
              <a:rPr lang="zh-CN" altLang="en-US" sz="1400" dirty="0">
                <a:solidFill>
                  <a:srgbClr val="FFFFFF"/>
                </a:solidFill>
                <a:latin typeface="+mn-lt"/>
                <a:ea typeface="宋体" panose="02010600030101010101" pitchFamily="2" charset="-122"/>
              </a:rPr>
              <a:t>任务</a:t>
            </a:r>
            <a:endParaRPr lang="en-US" altLang="zh-CN" sz="1400" dirty="0">
              <a:solidFill>
                <a:srgbClr val="FFFFFF"/>
              </a:solidFill>
              <a:latin typeface="+mn-lt"/>
              <a:ea typeface="宋体" panose="02010600030101010101" pitchFamily="2" charset="-122"/>
            </a:endParaRPr>
          </a:p>
        </p:txBody>
      </p:sp>
      <p:sp>
        <p:nvSpPr>
          <p:cNvPr id="18" name="AutoShape 22"/>
          <p:cNvSpPr>
            <a:spLocks noChangeArrowheads="1"/>
          </p:cNvSpPr>
          <p:nvPr>
            <p:custDataLst>
              <p:tags r:id="rId5"/>
            </p:custDataLst>
          </p:nvPr>
        </p:nvSpPr>
        <p:spPr bwMode="auto">
          <a:xfrm>
            <a:off x="815975" y="4951115"/>
            <a:ext cx="933450" cy="619363"/>
          </a:xfrm>
          <a:prstGeom prst="roundRect">
            <a:avLst>
              <a:gd name="adj" fmla="val 27569"/>
            </a:avLst>
          </a:prstGeom>
          <a:solidFill>
            <a:srgbClr val="002060"/>
          </a:solidFill>
          <a:ln w="9525">
            <a:solidFill>
              <a:schemeClr val="tx1"/>
            </a:solidFill>
            <a:round/>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Target</a:t>
            </a:r>
          </a:p>
          <a:p>
            <a:pPr algn="ctr">
              <a:defRPr/>
            </a:pPr>
            <a:r>
              <a:rPr lang="zh-CN" altLang="en-US" sz="1400" dirty="0">
                <a:solidFill>
                  <a:srgbClr val="FFFFFF"/>
                </a:solidFill>
                <a:latin typeface="+mn-lt"/>
                <a:ea typeface="宋体" panose="02010600030101010101" pitchFamily="2" charset="-122"/>
              </a:rPr>
              <a:t>目标</a:t>
            </a:r>
            <a:endParaRPr lang="en-US" altLang="zh-CN" sz="1400" dirty="0">
              <a:solidFill>
                <a:srgbClr val="FFFFFF"/>
              </a:solidFill>
              <a:latin typeface="+mn-lt"/>
              <a:ea typeface="宋体" panose="02010600030101010101" pitchFamily="2" charset="-122"/>
            </a:endParaRPr>
          </a:p>
        </p:txBody>
      </p:sp>
      <p:sp>
        <p:nvSpPr>
          <p:cNvPr id="19" name="Slide Number Placeholder 4">
            <a:extLst>
              <a:ext uri="{FF2B5EF4-FFF2-40B4-BE49-F238E27FC236}">
                <a16:creationId xmlns:a16="http://schemas.microsoft.com/office/drawing/2014/main" id="{72354357-99DF-498C-ADD3-1FA9009531BB}"/>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33</a:t>
            </a:fld>
            <a:r>
              <a:rPr lang="de-DE" altLang="en-US" sz="1000" dirty="0">
                <a:solidFill>
                  <a:srgbClr val="0F2364"/>
                </a:solidFill>
              </a:rPr>
              <a:t> </a:t>
            </a:r>
            <a:endParaRPr lang="de-DE" altLang="en-US" sz="700" dirty="0">
              <a:solidFill>
                <a:srgbClr val="0F23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linds(horizontal)">
                                      <p:cBhvr>
                                        <p:cTn id="10" dur="500"/>
                                        <p:tgtEl>
                                          <p:spTgt spid="1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blinds(horizontal)">
                                      <p:cBhvr>
                                        <p:cTn id="13" dur="500"/>
                                        <p:tgtEl>
                                          <p:spTgt spid="1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blinds(horizontal)">
                                      <p:cBhvr>
                                        <p:cTn id="21" dur="500"/>
                                        <p:tgtEl>
                                          <p:spTgt spid="15">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blinds(horizontal)">
                                      <p:cBhvr>
                                        <p:cTn id="24" dur="500"/>
                                        <p:tgtEl>
                                          <p:spTgt spid="15">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blinds(horizontal)">
                                      <p:cBhvr>
                                        <p:cTn id="27" dur="500"/>
                                        <p:tgtEl>
                                          <p:spTgt spid="15">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xEl>
                                              <p:pRg st="6" end="6"/>
                                            </p:txEl>
                                          </p:spTgt>
                                        </p:tgtEl>
                                        <p:attrNameLst>
                                          <p:attrName>style.visibility</p:attrName>
                                        </p:attrNameLst>
                                      </p:cBhvr>
                                      <p:to>
                                        <p:strVal val="visible"/>
                                      </p:to>
                                    </p:set>
                                    <p:animEffect transition="in" filter="blinds(horizontal)">
                                      <p:cBhvr>
                                        <p:cTn id="30" dur="500"/>
                                        <p:tgtEl>
                                          <p:spTgt spid="15">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5">
                                            <p:txEl>
                                              <p:pRg st="8" end="8"/>
                                            </p:txEl>
                                          </p:spTgt>
                                        </p:tgtEl>
                                        <p:attrNameLst>
                                          <p:attrName>style.visibility</p:attrName>
                                        </p:attrNameLst>
                                      </p:cBhvr>
                                      <p:to>
                                        <p:strVal val="visible"/>
                                      </p:to>
                                    </p:set>
                                    <p:animEffect transition="in" filter="blinds(horizontal)">
                                      <p:cBhvr>
                                        <p:cTn id="33" dur="500"/>
                                        <p:tgtEl>
                                          <p:spTgt spid="15">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5">
                                            <p:txEl>
                                              <p:pRg st="9" end="9"/>
                                            </p:txEl>
                                          </p:spTgt>
                                        </p:tgtEl>
                                        <p:attrNameLst>
                                          <p:attrName>style.visibility</p:attrName>
                                        </p:attrNameLst>
                                      </p:cBhvr>
                                      <p:to>
                                        <p:strVal val="visible"/>
                                      </p:to>
                                    </p:set>
                                    <p:animEffect transition="in" filter="blinds(horizontal)">
                                      <p:cBhvr>
                                        <p:cTn id="36" dur="500"/>
                                        <p:tgtEl>
                                          <p:spTgt spid="15">
                                            <p:txEl>
                                              <p:pRg st="9" end="9"/>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par>
                                <p:cTn id="42" presetID="3" presetClass="entr" presetSubtype="10" fill="hold" nodeType="withEffect">
                                  <p:stCondLst>
                                    <p:cond delay="0"/>
                                  </p:stCondLst>
                                  <p:childTnLst>
                                    <p:set>
                                      <p:cBhvr>
                                        <p:cTn id="43" dur="1" fill="hold">
                                          <p:stCondLst>
                                            <p:cond delay="0"/>
                                          </p:stCondLst>
                                        </p:cTn>
                                        <p:tgtEl>
                                          <p:spTgt spid="15">
                                            <p:txEl>
                                              <p:pRg st="11" end="11"/>
                                            </p:txEl>
                                          </p:spTgt>
                                        </p:tgtEl>
                                        <p:attrNameLst>
                                          <p:attrName>style.visibility</p:attrName>
                                        </p:attrNameLst>
                                      </p:cBhvr>
                                      <p:to>
                                        <p:strVal val="visible"/>
                                      </p:to>
                                    </p:set>
                                    <p:animEffect transition="in" filter="blinds(horizontal)">
                                      <p:cBhvr>
                                        <p:cTn id="44" dur="500"/>
                                        <p:tgtEl>
                                          <p:spTgt spid="15">
                                            <p:txEl>
                                              <p:pRg st="11" end="1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15">
                                            <p:txEl>
                                              <p:pRg st="12" end="12"/>
                                            </p:txEl>
                                          </p:spTgt>
                                        </p:tgtEl>
                                        <p:attrNameLst>
                                          <p:attrName>style.visibility</p:attrName>
                                        </p:attrNameLst>
                                      </p:cBhvr>
                                      <p:to>
                                        <p:strVal val="visible"/>
                                      </p:to>
                                    </p:set>
                                    <p:animEffect transition="in" filter="blinds(horizontal)">
                                      <p:cBhvr>
                                        <p:cTn id="47" dur="500"/>
                                        <p:tgtEl>
                                          <p:spTgt spid="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8"/>
          <p:cNvSpPr>
            <a:spLocks noGrp="1" noChangeArrowheads="1"/>
          </p:cNvSpPr>
          <p:nvPr>
            <p:ph type="title"/>
            <p:custDataLst>
              <p:tags r:id="rId1"/>
            </p:custDataLst>
          </p:nvPr>
        </p:nvSpPr>
        <p:spPr>
          <a:xfrm>
            <a:off x="539750" y="360363"/>
            <a:ext cx="8067675" cy="885825"/>
          </a:xfrm>
        </p:spPr>
        <p:txBody>
          <a:bodyPr/>
          <a:lstStyle/>
          <a:p>
            <a:pPr>
              <a:defRPr/>
            </a:pPr>
            <a:r>
              <a:rPr lang="en-US" altLang="zh-CN" dirty="0">
                <a:latin typeface="+mn-lt"/>
                <a:ea typeface="宋体" panose="02010600030101010101" pitchFamily="2" charset="-122"/>
              </a:rPr>
              <a:t>D6 </a:t>
            </a:r>
            <a:r>
              <a:rPr lang="en-US" altLang="zh-CN" sz="2500" dirty="0">
                <a:latin typeface="+mn-lt"/>
                <a:ea typeface="宋体" panose="02010600030101010101" pitchFamily="2" charset="-122"/>
              </a:rPr>
              <a:t>– </a:t>
            </a:r>
            <a:r>
              <a:rPr lang="en-US" altLang="zh-CN" dirty="0">
                <a:latin typeface="+mn-lt"/>
                <a:ea typeface="宋体" panose="02010600030101010101" pitchFamily="2" charset="-122"/>
              </a:rPr>
              <a:t>Corrective Actions Effectiveness Validation </a:t>
            </a:r>
            <a:r>
              <a:rPr lang="en-US" altLang="zh-CN" dirty="0">
                <a:solidFill>
                  <a:srgbClr val="FFFFFF"/>
                </a:solidFill>
                <a:latin typeface="+mn-lt"/>
                <a:ea typeface="宋体" panose="02010600030101010101" pitchFamily="2" charset="-122"/>
              </a:rPr>
              <a:t>of </a:t>
            </a:r>
            <a:r>
              <a:rPr lang="en-US" altLang="zh-CN" dirty="0" err="1">
                <a:solidFill>
                  <a:srgbClr val="FFFFFF"/>
                </a:solidFill>
                <a:latin typeface="+mn-lt"/>
                <a:ea typeface="宋体" panose="02010600030101010101" pitchFamily="2" charset="-122"/>
              </a:rPr>
              <a:t>ef</a:t>
            </a:r>
            <a:br>
              <a:rPr lang="en-US" altLang="zh-CN" dirty="0">
                <a:solidFill>
                  <a:srgbClr val="FFFFFF"/>
                </a:solidFill>
                <a:latin typeface="+mn-lt"/>
                <a:ea typeface="宋体" panose="02010600030101010101" pitchFamily="2" charset="-122"/>
              </a:rPr>
            </a:br>
            <a:r>
              <a:rPr lang="en-US" altLang="zh-CN" dirty="0">
                <a:ea typeface="宋体" panose="02010600030101010101" pitchFamily="2" charset="-122"/>
              </a:rPr>
              <a:t>D6</a:t>
            </a:r>
            <a:r>
              <a:rPr lang="zh-CN" altLang="en-US" dirty="0">
                <a:ea typeface="宋体" panose="02010600030101010101" pitchFamily="2" charset="-122"/>
              </a:rPr>
              <a:t> </a:t>
            </a:r>
            <a:r>
              <a:rPr lang="en-US" altLang="zh-CN" sz="2500" dirty="0">
                <a:ea typeface="宋体" panose="02010600030101010101" pitchFamily="2" charset="-122"/>
              </a:rPr>
              <a:t>–</a:t>
            </a:r>
            <a:r>
              <a:rPr lang="zh-CN" altLang="en-US" dirty="0">
                <a:ea typeface="宋体" panose="02010600030101010101" pitchFamily="2" charset="-122"/>
              </a:rPr>
              <a:t> 纠正措施效果验证</a:t>
            </a:r>
            <a:r>
              <a:rPr lang="en-US" altLang="zh-CN" dirty="0" err="1">
                <a:solidFill>
                  <a:srgbClr val="FFFFFF"/>
                </a:solidFill>
                <a:latin typeface="+mn-lt"/>
                <a:ea typeface="宋体" panose="02010600030101010101" pitchFamily="2" charset="-122"/>
              </a:rPr>
              <a:t>fectiveness</a:t>
            </a:r>
            <a:br>
              <a:rPr lang="en-US" altLang="zh-CN" dirty="0">
                <a:solidFill>
                  <a:srgbClr val="FFFFFF"/>
                </a:solidFill>
                <a:latin typeface="+mn-lt"/>
                <a:ea typeface="宋体" panose="02010600030101010101" pitchFamily="2" charset="-122"/>
              </a:rPr>
            </a:br>
            <a:endParaRPr lang="en-US" altLang="zh-CN" dirty="0">
              <a:latin typeface="+mn-lt"/>
              <a:ea typeface="宋体" panose="02010600030101010101" pitchFamily="2" charset="-122"/>
            </a:endParaRPr>
          </a:p>
        </p:txBody>
      </p:sp>
      <p:grpSp>
        <p:nvGrpSpPr>
          <p:cNvPr id="2" name="Group 1">
            <a:extLst>
              <a:ext uri="{FF2B5EF4-FFF2-40B4-BE49-F238E27FC236}">
                <a16:creationId xmlns:a16="http://schemas.microsoft.com/office/drawing/2014/main" id="{58853768-EBBD-4E91-9C57-15B4CD10390C}"/>
              </a:ext>
            </a:extLst>
          </p:cNvPr>
          <p:cNvGrpSpPr/>
          <p:nvPr/>
        </p:nvGrpSpPr>
        <p:grpSpPr>
          <a:xfrm>
            <a:off x="838200" y="1752600"/>
            <a:ext cx="7703780" cy="4589622"/>
            <a:chOff x="906997" y="2362200"/>
            <a:chExt cx="7703780" cy="4589622"/>
          </a:xfrm>
        </p:grpSpPr>
        <p:pic>
          <p:nvPicPr>
            <p:cNvPr id="522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362200"/>
              <a:ext cx="70961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1"/>
            <p:cNvSpPr txBox="1">
              <a:spLocks noChangeArrowheads="1"/>
            </p:cNvSpPr>
            <p:nvPr/>
          </p:nvSpPr>
          <p:spPr bwMode="auto">
            <a:xfrm>
              <a:off x="1190625" y="3898900"/>
              <a:ext cx="7267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Verify all effectiveness for both occurrence root cause and outflow root cause and fill in related date. </a:t>
              </a:r>
            </a:p>
            <a:p>
              <a:r>
                <a:rPr lang="zh-CN" altLang="en-US" sz="1600" dirty="0"/>
                <a:t>验证发生源和流出源的纠正措施的有效性并填写验证日期。</a:t>
              </a:r>
            </a:p>
          </p:txBody>
        </p:sp>
        <p:sp>
          <p:nvSpPr>
            <p:cNvPr id="38920" name="TextBox 1"/>
            <p:cNvSpPr txBox="1">
              <a:spLocks noChangeArrowheads="1"/>
            </p:cNvSpPr>
            <p:nvPr/>
          </p:nvSpPr>
          <p:spPr bwMode="auto">
            <a:xfrm>
              <a:off x="990600" y="6120825"/>
              <a:ext cx="7269163" cy="830997"/>
            </a:xfrm>
            <a:prstGeom prst="rect">
              <a:avLst/>
            </a:prstGeom>
            <a:noFill/>
          </p:spPr>
          <p:txBody>
            <a:bodyPr>
              <a:spAutoFit/>
            </a:bodyPr>
            <a:lstStyle>
              <a:defPPr>
                <a:defRPr lang="de-DE"/>
              </a:defPPr>
              <a:lvl1pPr>
                <a:defRPr sz="1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宋体" charset="-122"/>
                </a:defRPr>
              </a:lvl1pPr>
            </a:lstStyle>
            <a:p>
              <a:pPr>
                <a:defRPr/>
              </a:pPr>
              <a:r>
                <a:rPr lang="en-US" altLang="en-US" dirty="0"/>
                <a:t>Without this verification, this 8D report will not be closed by Hella. Please attach all evidence in the last page of format.</a:t>
              </a:r>
            </a:p>
            <a:p>
              <a:pPr>
                <a:defRPr/>
              </a:pPr>
              <a:r>
                <a:rPr lang="zh-CN" altLang="en-US" dirty="0"/>
                <a:t>如果没有验证，这个</a:t>
              </a:r>
              <a:r>
                <a:rPr lang="en-US" altLang="zh-CN" dirty="0"/>
                <a:t>8D</a:t>
              </a:r>
              <a:r>
                <a:rPr lang="zh-CN" altLang="en-US" dirty="0"/>
                <a:t>是无法关闭的。请在最后一页附上所有的证明资料。</a:t>
              </a:r>
            </a:p>
          </p:txBody>
        </p:sp>
        <p:sp>
          <p:nvSpPr>
            <p:cNvPr id="52232" name="TextBox 1"/>
            <p:cNvSpPr txBox="1">
              <a:spLocks noChangeArrowheads="1"/>
            </p:cNvSpPr>
            <p:nvPr/>
          </p:nvSpPr>
          <p:spPr bwMode="auto">
            <a:xfrm>
              <a:off x="1193977" y="4718050"/>
              <a:ext cx="7416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How to check the effectiveness should be specified. At least should be more strict than normal check method. </a:t>
              </a:r>
            </a:p>
            <a:p>
              <a:r>
                <a:rPr lang="zh-CN" altLang="en-US" sz="1600" dirty="0"/>
                <a:t>如何检查有效性应该被详细说明。至少应该比正常方法严格。</a:t>
              </a:r>
            </a:p>
          </p:txBody>
        </p:sp>
        <p:sp>
          <p:nvSpPr>
            <p:cNvPr id="18" name="Oval 17"/>
            <p:cNvSpPr/>
            <p:nvPr/>
          </p:nvSpPr>
          <p:spPr bwMode="auto">
            <a:xfrm>
              <a:off x="906997" y="451117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19" name="Oval 18"/>
            <p:cNvSpPr/>
            <p:nvPr/>
          </p:nvSpPr>
          <p:spPr bwMode="auto">
            <a:xfrm>
              <a:off x="906997" y="4001586"/>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20" name="Oval 19"/>
            <p:cNvSpPr/>
            <p:nvPr/>
          </p:nvSpPr>
          <p:spPr bwMode="auto">
            <a:xfrm>
              <a:off x="3344863" y="272891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21" name="Oval 20"/>
            <p:cNvSpPr/>
            <p:nvPr/>
          </p:nvSpPr>
          <p:spPr bwMode="auto">
            <a:xfrm>
              <a:off x="6962775" y="240347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52237" name="TextBox 1"/>
            <p:cNvSpPr txBox="1">
              <a:spLocks noChangeArrowheads="1"/>
            </p:cNvSpPr>
            <p:nvPr/>
          </p:nvSpPr>
          <p:spPr bwMode="auto">
            <a:xfrm>
              <a:off x="1135597" y="5611238"/>
              <a:ext cx="7416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 Attach ‘Hella full run report’ or SPC report, or other verification report.</a:t>
              </a:r>
            </a:p>
            <a:p>
              <a:r>
                <a:rPr lang="zh-CN" altLang="en-US" sz="1600" dirty="0"/>
                <a:t>附上‘</a:t>
              </a:r>
              <a:r>
                <a:rPr lang="en-US" altLang="zh-CN" sz="1600" dirty="0">
                  <a:solidFill>
                    <a:schemeClr val="tx1">
                      <a:lumMod val="95000"/>
                      <a:lumOff val="5000"/>
                    </a:schemeClr>
                  </a:solidFill>
                </a:rPr>
                <a:t>Hella </a:t>
              </a:r>
              <a:r>
                <a:rPr lang="zh-CN" altLang="en-US" sz="1600" dirty="0">
                  <a:solidFill>
                    <a:schemeClr val="tx1">
                      <a:lumMod val="95000"/>
                      <a:lumOff val="5000"/>
                    </a:schemeClr>
                  </a:solidFill>
                </a:rPr>
                <a:t>全速运行报告</a:t>
              </a:r>
              <a:r>
                <a:rPr lang="zh-CN" altLang="en-US" sz="1600" dirty="0"/>
                <a:t>’或</a:t>
              </a:r>
              <a:r>
                <a:rPr lang="en-US" altLang="zh-CN" sz="1600" dirty="0"/>
                <a:t>SPC,</a:t>
              </a:r>
              <a:r>
                <a:rPr lang="zh-CN" altLang="en-US" sz="1600" dirty="0"/>
                <a:t>或其他验证报告。</a:t>
              </a:r>
              <a:r>
                <a:rPr lang="en-US" altLang="en-US" sz="1600" dirty="0"/>
                <a:t> </a:t>
              </a:r>
              <a:endParaRPr lang="zh-CN" altLang="en-US" sz="1600" dirty="0"/>
            </a:p>
          </p:txBody>
        </p:sp>
        <p:sp>
          <p:nvSpPr>
            <p:cNvPr id="24" name="Oval 23"/>
            <p:cNvSpPr/>
            <p:nvPr/>
          </p:nvSpPr>
          <p:spPr bwMode="auto">
            <a:xfrm>
              <a:off x="5975350" y="33337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26" name="Oval 25"/>
            <p:cNvSpPr/>
            <p:nvPr/>
          </p:nvSpPr>
          <p:spPr bwMode="auto">
            <a:xfrm>
              <a:off x="906997" y="496411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grpSp>
      <p:sp>
        <p:nvSpPr>
          <p:cNvPr id="16" name="Slide Number Placeholder 4">
            <a:extLst>
              <a:ext uri="{FF2B5EF4-FFF2-40B4-BE49-F238E27FC236}">
                <a16:creationId xmlns:a16="http://schemas.microsoft.com/office/drawing/2014/main" id="{D5CE6276-1CB3-4A46-BFF2-5753E1708DC6}"/>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34</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D7 – Prevention of Recurrence of the non-Conformity</a:t>
            </a:r>
            <a:br>
              <a:rPr lang="en-US" altLang="zh-CN" dirty="0">
                <a:latin typeface="+mn-lt"/>
                <a:ea typeface="宋体" panose="02010600030101010101" pitchFamily="2" charset="-122"/>
              </a:rPr>
            </a:br>
            <a:r>
              <a:rPr lang="en-US" altLang="zh-CN" dirty="0">
                <a:latin typeface="+mn-lt"/>
                <a:ea typeface="宋体" panose="02010600030101010101" pitchFamily="2" charset="-122"/>
              </a:rPr>
              <a:t>D7</a:t>
            </a:r>
            <a:r>
              <a:rPr lang="zh-CN" altLang="en-US" dirty="0">
                <a:latin typeface="+mn-lt"/>
                <a:ea typeface="宋体" panose="02010600030101010101" pitchFamily="2" charset="-122"/>
              </a:rPr>
              <a:t> </a:t>
            </a:r>
            <a:r>
              <a:rPr lang="en-US" altLang="zh-CN" dirty="0">
                <a:latin typeface="+mn-lt"/>
                <a:ea typeface="宋体" panose="02010600030101010101" pitchFamily="2" charset="-122"/>
              </a:rPr>
              <a:t>–</a:t>
            </a:r>
            <a:r>
              <a:rPr lang="zh-CN" altLang="en-US" dirty="0">
                <a:latin typeface="+mn-lt"/>
                <a:ea typeface="宋体" panose="02010600030101010101" pitchFamily="2" charset="-122"/>
              </a:rPr>
              <a:t> 异常再发生的预防</a:t>
            </a:r>
            <a:endParaRPr lang="en-US" altLang="en-US" dirty="0">
              <a:latin typeface="+mn-lt"/>
            </a:endParaRPr>
          </a:p>
        </p:txBody>
      </p:sp>
      <p:sp>
        <p:nvSpPr>
          <p:cNvPr id="28676" name="Rectangle 6"/>
          <p:cNvSpPr>
            <a:spLocks noChangeArrowheads="1"/>
          </p:cNvSpPr>
          <p:nvPr>
            <p:custDataLst>
              <p:tags r:id="rId1"/>
            </p:custDataLst>
          </p:nvPr>
        </p:nvSpPr>
        <p:spPr bwMode="auto">
          <a:xfrm>
            <a:off x="1670107" y="6191685"/>
            <a:ext cx="5715000" cy="36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algn="ctr" rotWithShape="0">
                    <a:schemeClr val="bg2"/>
                  </a:outerShdw>
                </a:effectLst>
              </a14:hiddenEffects>
            </a:ext>
          </a:extLst>
        </p:spPr>
        <p:txBody>
          <a:bodyPr wrap="none" lIns="0" tIns="0" rIns="0" bIns="0"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2000">
              <a:lnSpc>
                <a:spcPct val="110000"/>
              </a:lnSpc>
              <a:buClr>
                <a:srgbClr val="5D7298"/>
              </a:buClr>
              <a:buSzPct val="65000"/>
              <a:defRPr/>
            </a:pPr>
            <a:r>
              <a:rPr lang="en-US" altLang="zh-CN" sz="1600" dirty="0">
                <a:solidFill>
                  <a:srgbClr val="000000"/>
                </a:solidFill>
                <a:latin typeface="+mn-lt"/>
                <a:ea typeface="宋体" panose="02010600030101010101" pitchFamily="2" charset="-122"/>
              </a:rPr>
              <a:t>Release and application of corrective actions for system and process improvement</a:t>
            </a:r>
          </a:p>
          <a:p>
            <a:pPr defTabSz="762000">
              <a:lnSpc>
                <a:spcPct val="110000"/>
              </a:lnSpc>
              <a:buClr>
                <a:srgbClr val="5D7298"/>
              </a:buClr>
              <a:buSzPct val="65000"/>
              <a:defRPr/>
            </a:pPr>
            <a:r>
              <a:rPr lang="zh-CN" altLang="en-US" sz="1600" dirty="0">
                <a:solidFill>
                  <a:srgbClr val="000000"/>
                </a:solidFill>
                <a:latin typeface="+mn-lt"/>
                <a:ea typeface="宋体" panose="02010600030101010101" pitchFamily="2" charset="-122"/>
              </a:rPr>
              <a:t> 对系统和过程改进措施的批准和应用</a:t>
            </a:r>
            <a:endParaRPr lang="en-US" altLang="zh-CN" sz="1600" dirty="0">
              <a:solidFill>
                <a:srgbClr val="000000"/>
              </a:solidFill>
              <a:latin typeface="+mn-lt"/>
              <a:ea typeface="宋体" panose="02010600030101010101" pitchFamily="2" charset="-122"/>
            </a:endParaRPr>
          </a:p>
        </p:txBody>
      </p:sp>
      <p:grpSp>
        <p:nvGrpSpPr>
          <p:cNvPr id="53253" name="Group 10"/>
          <p:cNvGrpSpPr>
            <a:grpSpLocks/>
          </p:cNvGrpSpPr>
          <p:nvPr/>
        </p:nvGrpSpPr>
        <p:grpSpPr bwMode="auto">
          <a:xfrm>
            <a:off x="1555750" y="1582738"/>
            <a:ext cx="6118225" cy="323850"/>
            <a:chOff x="480" y="624"/>
            <a:chExt cx="4464" cy="240"/>
          </a:xfrm>
        </p:grpSpPr>
        <p:sp>
          <p:nvSpPr>
            <p:cNvPr id="28682" name="AutoShape 11"/>
            <p:cNvSpPr>
              <a:spLocks noChangeArrowheads="1"/>
            </p:cNvSpPr>
            <p:nvPr>
              <p:custDataLst>
                <p:tags r:id="rId6"/>
              </p:custDataLst>
            </p:nvPr>
          </p:nvSpPr>
          <p:spPr bwMode="auto">
            <a:xfrm>
              <a:off x="48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1</a:t>
              </a:r>
            </a:p>
          </p:txBody>
        </p:sp>
        <p:sp>
          <p:nvSpPr>
            <p:cNvPr id="28683" name="AutoShape 12"/>
            <p:cNvSpPr>
              <a:spLocks noChangeArrowheads="1"/>
            </p:cNvSpPr>
            <p:nvPr>
              <p:custDataLst>
                <p:tags r:id="rId7"/>
              </p:custDataLst>
            </p:nvPr>
          </p:nvSpPr>
          <p:spPr bwMode="auto">
            <a:xfrm>
              <a:off x="960" y="624"/>
              <a:ext cx="578"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2</a:t>
              </a:r>
            </a:p>
          </p:txBody>
        </p:sp>
        <p:sp>
          <p:nvSpPr>
            <p:cNvPr id="28684" name="AutoShape 13"/>
            <p:cNvSpPr>
              <a:spLocks noChangeArrowheads="1"/>
            </p:cNvSpPr>
            <p:nvPr>
              <p:custDataLst>
                <p:tags r:id="rId8"/>
              </p:custDataLst>
            </p:nvPr>
          </p:nvSpPr>
          <p:spPr bwMode="auto">
            <a:xfrm>
              <a:off x="144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3</a:t>
              </a:r>
            </a:p>
          </p:txBody>
        </p:sp>
        <p:sp>
          <p:nvSpPr>
            <p:cNvPr id="28685" name="AutoShape 14"/>
            <p:cNvSpPr>
              <a:spLocks noChangeArrowheads="1"/>
            </p:cNvSpPr>
            <p:nvPr>
              <p:custDataLst>
                <p:tags r:id="rId9"/>
              </p:custDataLst>
            </p:nvPr>
          </p:nvSpPr>
          <p:spPr bwMode="auto">
            <a:xfrm>
              <a:off x="1920" y="624"/>
              <a:ext cx="577"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4</a:t>
              </a:r>
            </a:p>
          </p:txBody>
        </p:sp>
        <p:sp>
          <p:nvSpPr>
            <p:cNvPr id="28686" name="AutoShape 15"/>
            <p:cNvSpPr>
              <a:spLocks noChangeArrowheads="1"/>
            </p:cNvSpPr>
            <p:nvPr>
              <p:custDataLst>
                <p:tags r:id="rId10"/>
              </p:custDataLst>
            </p:nvPr>
          </p:nvSpPr>
          <p:spPr bwMode="auto">
            <a:xfrm>
              <a:off x="240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5</a:t>
              </a:r>
            </a:p>
          </p:txBody>
        </p:sp>
        <p:sp>
          <p:nvSpPr>
            <p:cNvPr id="28687" name="AutoShape 16"/>
            <p:cNvSpPr>
              <a:spLocks noChangeArrowheads="1"/>
            </p:cNvSpPr>
            <p:nvPr>
              <p:custDataLst>
                <p:tags r:id="rId11"/>
              </p:custDataLst>
            </p:nvPr>
          </p:nvSpPr>
          <p:spPr bwMode="auto">
            <a:xfrm>
              <a:off x="288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6</a:t>
              </a:r>
            </a:p>
          </p:txBody>
        </p:sp>
        <p:sp>
          <p:nvSpPr>
            <p:cNvPr id="28688" name="AutoShape 17"/>
            <p:cNvSpPr>
              <a:spLocks noChangeArrowheads="1"/>
            </p:cNvSpPr>
            <p:nvPr>
              <p:custDataLst>
                <p:tags r:id="rId12"/>
              </p:custDataLst>
            </p:nvPr>
          </p:nvSpPr>
          <p:spPr bwMode="auto">
            <a:xfrm>
              <a:off x="4368"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8</a:t>
              </a:r>
            </a:p>
          </p:txBody>
        </p:sp>
        <p:sp>
          <p:nvSpPr>
            <p:cNvPr id="28689" name="AutoShape 18"/>
            <p:cNvSpPr>
              <a:spLocks noChangeArrowheads="1"/>
            </p:cNvSpPr>
            <p:nvPr>
              <p:custDataLst>
                <p:tags r:id="rId13"/>
              </p:custDataLst>
            </p:nvPr>
          </p:nvSpPr>
          <p:spPr bwMode="auto">
            <a:xfrm>
              <a:off x="3362" y="624"/>
              <a:ext cx="1103" cy="240"/>
            </a:xfrm>
            <a:prstGeom prst="chevron">
              <a:avLst>
                <a:gd name="adj" fmla="val 62923"/>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2400" b="1">
                  <a:solidFill>
                    <a:schemeClr val="bg1"/>
                  </a:solidFill>
                  <a:latin typeface="+mn-lt"/>
                  <a:ea typeface="宋体" panose="02010600030101010101" pitchFamily="2" charset="-122"/>
                </a:rPr>
                <a:t>  </a:t>
              </a:r>
              <a:r>
                <a:rPr lang="en-US" altLang="zh-CN" sz="2400" b="1">
                  <a:solidFill>
                    <a:srgbClr val="FFFFFF"/>
                  </a:solidFill>
                  <a:latin typeface="+mn-lt"/>
                  <a:ea typeface="宋体" panose="02010600030101010101" pitchFamily="2" charset="-122"/>
                </a:rPr>
                <a:t>D 7</a:t>
              </a:r>
            </a:p>
          </p:txBody>
        </p:sp>
      </p:grpSp>
      <p:sp>
        <p:nvSpPr>
          <p:cNvPr id="16" name="Rectangle 19"/>
          <p:cNvSpPr>
            <a:spLocks noChangeArrowheads="1"/>
          </p:cNvSpPr>
          <p:nvPr>
            <p:custDataLst>
              <p:tags r:id="rId2"/>
            </p:custDataLst>
          </p:nvPr>
        </p:nvSpPr>
        <p:spPr bwMode="auto">
          <a:xfrm>
            <a:off x="1616075" y="1995369"/>
            <a:ext cx="7701458" cy="401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defTabSz="762000">
              <a:defRPr>
                <a:solidFill>
                  <a:schemeClr val="tx1"/>
                </a:solidFill>
                <a:latin typeface="Arial" panose="020B0604020202020204" pitchFamily="34" charset="0"/>
                <a:cs typeface="Arial" panose="020B0604020202020204" pitchFamily="34" charset="0"/>
              </a:defRPr>
            </a:lvl1pPr>
            <a:lvl2pPr marL="668338" indent="-282575" defTabSz="762000">
              <a:defRPr>
                <a:solidFill>
                  <a:schemeClr val="tx1"/>
                </a:solidFill>
                <a:latin typeface="Arial" panose="020B0604020202020204" pitchFamily="34" charset="0"/>
                <a:cs typeface="Arial" panose="020B0604020202020204" pitchFamily="34" charset="0"/>
              </a:defRPr>
            </a:lvl2pPr>
            <a:lvl3pPr marL="1757363" indent="-228600" defTabSz="762000">
              <a:defRPr>
                <a:solidFill>
                  <a:schemeClr val="tx1"/>
                </a:solidFill>
                <a:latin typeface="Arial" panose="020B0604020202020204" pitchFamily="34" charset="0"/>
                <a:cs typeface="Arial" panose="020B0604020202020204" pitchFamily="34" charset="0"/>
              </a:defRPr>
            </a:lvl3pPr>
            <a:lvl4pPr marL="2176463" indent="-228600" defTabSz="762000">
              <a:defRPr>
                <a:solidFill>
                  <a:schemeClr val="tx1"/>
                </a:solidFill>
                <a:latin typeface="Arial" panose="020B0604020202020204" pitchFamily="34" charset="0"/>
                <a:cs typeface="Arial" panose="020B0604020202020204" pitchFamily="34" charset="0"/>
              </a:defRPr>
            </a:lvl4pPr>
            <a:lvl5pPr marL="2595563" indent="-228600" defTabSz="762000">
              <a:defRPr>
                <a:solidFill>
                  <a:schemeClr val="tx1"/>
                </a:solidFill>
                <a:latin typeface="Arial" panose="020B0604020202020204" pitchFamily="34" charset="0"/>
                <a:cs typeface="Arial" panose="020B0604020202020204" pitchFamily="34" charset="0"/>
              </a:defRPr>
            </a:lvl5pPr>
            <a:lvl6pPr marL="30527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099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9671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4243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0000"/>
              </a:lnSpc>
              <a:buClr>
                <a:srgbClr val="5D7298"/>
              </a:buClr>
              <a:buSzPct val="65000"/>
              <a:buFont typeface="Wingdings" panose="05000000000000000000" pitchFamily="2" charset="2"/>
              <a:buNone/>
              <a:defRPr/>
            </a:pPr>
            <a:r>
              <a:rPr lang="en-US" altLang="zh-CN" sz="1600" dirty="0">
                <a:solidFill>
                  <a:srgbClr val="000000"/>
                </a:solidFill>
                <a:latin typeface="+mn-lt"/>
                <a:ea typeface="宋体" panose="02010600030101010101" pitchFamily="2" charset="-122"/>
              </a:rPr>
              <a:t>Formulate measures to improve and safeguard processes</a:t>
            </a:r>
          </a:p>
          <a:p>
            <a:pPr>
              <a:lnSpc>
                <a:spcPct val="110000"/>
              </a:lnSpc>
              <a:buClr>
                <a:srgbClr val="5D7298"/>
              </a:buClr>
              <a:buSzPct val="65000"/>
              <a:buFont typeface="Wingdings" panose="05000000000000000000" pitchFamily="2" charset="2"/>
              <a:buNone/>
              <a:defRPr/>
            </a:pPr>
            <a:r>
              <a:rPr lang="zh-CN" altLang="en-US" sz="1600" dirty="0"/>
              <a:t>制定改善和保障流程的措施</a:t>
            </a:r>
            <a:endParaRPr lang="en-US" altLang="zh-CN" sz="1600" dirty="0">
              <a:solidFill>
                <a:srgbClr val="000000"/>
              </a:solidFill>
              <a:latin typeface="+mn-lt"/>
              <a:ea typeface="宋体" panose="02010600030101010101" pitchFamily="2" charset="-122"/>
            </a:endParaRPr>
          </a:p>
          <a:p>
            <a:pPr lvl="1">
              <a:lnSpc>
                <a:spcPct val="110000"/>
              </a:lnSpc>
              <a:buClr>
                <a:schemeClr val="accent1"/>
              </a:buClr>
              <a:buSzPct val="50000"/>
              <a:buFont typeface="Wingdings" panose="05000000000000000000" pitchFamily="2" charset="2"/>
              <a:buChar char="l"/>
              <a:defRPr/>
            </a:pPr>
            <a:endParaRPr lang="en-US" altLang="zh-CN" sz="1000" dirty="0">
              <a:solidFill>
                <a:srgbClr val="000000"/>
              </a:solidFill>
              <a:latin typeface="+mn-lt"/>
              <a:ea typeface="宋体" panose="02010600030101010101" pitchFamily="2" charset="-122"/>
            </a:endParaRPr>
          </a:p>
          <a:p>
            <a:pPr lvl="1">
              <a:lnSpc>
                <a:spcPct val="110000"/>
              </a:lnSpc>
              <a:buClr>
                <a:schemeClr val="accent1"/>
              </a:buClr>
              <a:buSzPct val="50000"/>
              <a:buFont typeface="Wingdings" panose="05000000000000000000" pitchFamily="2" charset="2"/>
              <a:buChar char="l"/>
              <a:defRPr/>
            </a:pPr>
            <a:r>
              <a:rPr lang="en-US" altLang="zh-CN" sz="1400" dirty="0">
                <a:solidFill>
                  <a:srgbClr val="000000"/>
                </a:solidFill>
                <a:latin typeface="+mn-lt"/>
                <a:ea typeface="宋体" panose="02010600030101010101" pitchFamily="2" charset="-122"/>
              </a:rPr>
              <a:t>Process-related evaluation and analysis is key.</a:t>
            </a:r>
          </a:p>
          <a:p>
            <a:pPr marL="385763" lvl="1" indent="0">
              <a:lnSpc>
                <a:spcPct val="110000"/>
              </a:lnSpc>
              <a:buClr>
                <a:schemeClr val="accent1"/>
              </a:buClr>
              <a:buSzPct val="50000"/>
              <a:defRPr/>
            </a:pPr>
            <a:r>
              <a:rPr lang="zh-CN" altLang="en-US" sz="1400" dirty="0"/>
              <a:t>     过程相关的评估和分析是关键</a:t>
            </a:r>
            <a:endParaRPr lang="en-US" altLang="zh-CN" sz="1400" dirty="0">
              <a:solidFill>
                <a:srgbClr val="000000"/>
              </a:solidFill>
              <a:latin typeface="+mn-lt"/>
              <a:ea typeface="宋体" panose="02010600030101010101" pitchFamily="2" charset="-122"/>
            </a:endParaRPr>
          </a:p>
          <a:p>
            <a:pPr lvl="1">
              <a:lnSpc>
                <a:spcPct val="110000"/>
              </a:lnSpc>
              <a:buClr>
                <a:schemeClr val="accent1"/>
              </a:buClr>
              <a:buSzPct val="50000"/>
              <a:buFont typeface="Wingdings" panose="05000000000000000000" pitchFamily="2" charset="2"/>
              <a:buChar char="l"/>
              <a:defRPr/>
            </a:pPr>
            <a:r>
              <a:rPr lang="en-US" altLang="zh-CN" sz="1400" dirty="0">
                <a:solidFill>
                  <a:srgbClr val="000000"/>
                </a:solidFill>
                <a:latin typeface="+mn-lt"/>
                <a:ea typeface="宋体" panose="02010600030101010101" pitchFamily="2" charset="-122"/>
              </a:rPr>
              <a:t>Identical and similar products and processes are in focus.</a:t>
            </a:r>
          </a:p>
          <a:p>
            <a:pPr marL="385763" lvl="1" indent="0">
              <a:lnSpc>
                <a:spcPct val="110000"/>
              </a:lnSpc>
              <a:buClr>
                <a:schemeClr val="accent1"/>
              </a:buClr>
              <a:buSzPct val="50000"/>
              <a:defRPr/>
            </a:pPr>
            <a:r>
              <a:rPr lang="zh-CN" altLang="en-US" sz="1400" dirty="0">
                <a:solidFill>
                  <a:srgbClr val="000000"/>
                </a:solidFill>
                <a:latin typeface="+mn-lt"/>
                <a:ea typeface="宋体" panose="02010600030101010101" pitchFamily="2" charset="-122"/>
              </a:rPr>
              <a:t>     相同和类似的产品及过程是需要高度重视的</a:t>
            </a:r>
            <a:endParaRPr lang="en-US" altLang="zh-CN" sz="1400" dirty="0">
              <a:solidFill>
                <a:srgbClr val="000000"/>
              </a:solidFill>
              <a:latin typeface="+mn-lt"/>
              <a:ea typeface="宋体" panose="02010600030101010101" pitchFamily="2" charset="-122"/>
            </a:endParaRPr>
          </a:p>
          <a:p>
            <a:pPr lvl="1">
              <a:lnSpc>
                <a:spcPct val="110000"/>
              </a:lnSpc>
              <a:buClr>
                <a:schemeClr val="accent1"/>
              </a:buClr>
              <a:buSzPct val="50000"/>
              <a:buFont typeface="Wingdings" panose="05000000000000000000" pitchFamily="2" charset="2"/>
              <a:buChar char="l"/>
              <a:defRPr/>
            </a:pPr>
            <a:r>
              <a:rPr lang="en-US" altLang="zh-CN" sz="1400" dirty="0">
                <a:solidFill>
                  <a:srgbClr val="000000"/>
                </a:solidFill>
                <a:latin typeface="+mn-lt"/>
                <a:ea typeface="宋体" panose="02010600030101010101" pitchFamily="2" charset="-122"/>
              </a:rPr>
              <a:t>Application of the "3 x 5 Why" questioning technique:</a:t>
            </a:r>
          </a:p>
          <a:p>
            <a:pPr marL="385763" lvl="1" indent="0">
              <a:lnSpc>
                <a:spcPct val="110000"/>
              </a:lnSpc>
              <a:buClr>
                <a:schemeClr val="accent1"/>
              </a:buClr>
              <a:buSzPct val="50000"/>
              <a:defRPr/>
            </a:pPr>
            <a:r>
              <a:rPr lang="zh-CN" altLang="en-US" sz="1400" dirty="0"/>
              <a:t>   “</a:t>
            </a:r>
            <a:r>
              <a:rPr lang="en-US" altLang="zh-CN" sz="1400" dirty="0"/>
              <a:t>3 x 5</a:t>
            </a:r>
            <a:r>
              <a:rPr lang="zh-CN" altLang="en-US" sz="1400" dirty="0"/>
              <a:t>为什么”质疑技术的应用：</a:t>
            </a:r>
            <a:br>
              <a:rPr lang="en-US" altLang="zh-CN" sz="1600" dirty="0">
                <a:solidFill>
                  <a:srgbClr val="000000"/>
                </a:solidFill>
                <a:latin typeface="+mn-lt"/>
                <a:ea typeface="宋体" panose="02010600030101010101" pitchFamily="2" charset="-122"/>
              </a:rPr>
            </a:br>
            <a:r>
              <a:rPr lang="en-US" altLang="zh-CN" sz="1400" dirty="0">
                <a:solidFill>
                  <a:srgbClr val="000000"/>
                </a:solidFill>
                <a:latin typeface="+mn-lt"/>
                <a:ea typeface="宋体" panose="02010600030101010101" pitchFamily="2" charset="-122"/>
              </a:rPr>
              <a:t>Why was the problem ...</a:t>
            </a:r>
            <a:r>
              <a:rPr lang="zh-CN" altLang="en-US" sz="1400" dirty="0">
                <a:solidFill>
                  <a:srgbClr val="000000"/>
                </a:solidFill>
                <a:latin typeface="+mn-lt"/>
                <a:ea typeface="宋体" panose="02010600030101010101" pitchFamily="2" charset="-122"/>
              </a:rPr>
              <a:t>为什么问题</a:t>
            </a:r>
            <a:r>
              <a:rPr lang="en-US" altLang="zh-CN" sz="1400" dirty="0">
                <a:solidFill>
                  <a:srgbClr val="000000"/>
                </a:solidFill>
                <a:latin typeface="+mn-lt"/>
                <a:ea typeface="宋体" panose="02010600030101010101" pitchFamily="2" charset="-122"/>
              </a:rPr>
              <a:t>…</a:t>
            </a:r>
            <a:br>
              <a:rPr lang="en-US" altLang="zh-CN" sz="1400" dirty="0">
                <a:solidFill>
                  <a:srgbClr val="000000"/>
                </a:solidFill>
                <a:latin typeface="+mn-lt"/>
                <a:ea typeface="宋体" panose="02010600030101010101" pitchFamily="2" charset="-122"/>
              </a:rPr>
            </a:br>
            <a:r>
              <a:rPr lang="en-US" altLang="zh-CN" sz="1100" dirty="0">
                <a:solidFill>
                  <a:srgbClr val="000000"/>
                </a:solidFill>
                <a:latin typeface="+mn-lt"/>
                <a:ea typeface="宋体" panose="02010600030101010101" pitchFamily="2" charset="-122"/>
              </a:rPr>
              <a:t>... not predicted by the product planning/engineering process?</a:t>
            </a:r>
          </a:p>
          <a:p>
            <a:pPr marL="385763" lvl="1" indent="0">
              <a:lnSpc>
                <a:spcPct val="110000"/>
              </a:lnSpc>
              <a:buClr>
                <a:schemeClr val="accent1"/>
              </a:buClr>
              <a:buSzPct val="50000"/>
              <a:defRPr/>
            </a:pPr>
            <a:r>
              <a:rPr lang="en-US" altLang="zh-CN" sz="1100" dirty="0">
                <a:solidFill>
                  <a:srgbClr val="000000"/>
                </a:solidFill>
                <a:latin typeface="+mn-lt"/>
                <a:ea typeface="宋体" panose="02010600030101010101" pitchFamily="2" charset="-122"/>
              </a:rPr>
              <a:t>... </a:t>
            </a:r>
            <a:r>
              <a:rPr lang="zh-CN" altLang="en-US" sz="1100" dirty="0">
                <a:solidFill>
                  <a:srgbClr val="000000"/>
                </a:solidFill>
                <a:latin typeface="+mn-lt"/>
                <a:ea typeface="宋体" panose="02010600030101010101" pitchFamily="2" charset="-122"/>
              </a:rPr>
              <a:t>没有在先前产品质量策划</a:t>
            </a:r>
            <a:r>
              <a:rPr lang="en-US" altLang="zh-CN" sz="1100" dirty="0">
                <a:solidFill>
                  <a:srgbClr val="000000"/>
                </a:solidFill>
                <a:latin typeface="+mn-lt"/>
                <a:ea typeface="宋体" panose="02010600030101010101" pitchFamily="2" charset="-122"/>
              </a:rPr>
              <a:t>/</a:t>
            </a:r>
            <a:r>
              <a:rPr lang="zh-CN" altLang="en-US" sz="1100" dirty="0">
                <a:solidFill>
                  <a:srgbClr val="000000"/>
                </a:solidFill>
                <a:latin typeface="+mn-lt"/>
                <a:ea typeface="宋体" panose="02010600030101010101" pitchFamily="2" charset="-122"/>
              </a:rPr>
              <a:t>工程过程预见到？</a:t>
            </a:r>
            <a:br>
              <a:rPr lang="en-US" altLang="zh-CN" sz="1100" dirty="0">
                <a:solidFill>
                  <a:srgbClr val="000000"/>
                </a:solidFill>
                <a:latin typeface="+mn-lt"/>
                <a:ea typeface="宋体" panose="02010600030101010101" pitchFamily="2" charset="-122"/>
              </a:rPr>
            </a:br>
            <a:r>
              <a:rPr lang="en-US" altLang="zh-CN" sz="1100" dirty="0">
                <a:solidFill>
                  <a:srgbClr val="000000"/>
                </a:solidFill>
                <a:latin typeface="+mn-lt"/>
                <a:ea typeface="宋体" panose="02010600030101010101" pitchFamily="2" charset="-122"/>
              </a:rPr>
              <a:t>... not prevented by the production/manufacturing process?</a:t>
            </a:r>
          </a:p>
          <a:p>
            <a:pPr marL="385763" lvl="1" indent="0">
              <a:lnSpc>
                <a:spcPct val="110000"/>
              </a:lnSpc>
              <a:buClr>
                <a:schemeClr val="accent1"/>
              </a:buClr>
              <a:buSzPct val="50000"/>
              <a:defRPr/>
            </a:pPr>
            <a:r>
              <a:rPr lang="en-US" altLang="zh-CN" sz="1100" dirty="0">
                <a:solidFill>
                  <a:srgbClr val="000000"/>
                </a:solidFill>
                <a:latin typeface="+mn-lt"/>
                <a:ea typeface="宋体" panose="02010600030101010101" pitchFamily="2" charset="-122"/>
              </a:rPr>
              <a:t>… </a:t>
            </a:r>
            <a:r>
              <a:rPr lang="zh-CN" altLang="en-US" sz="1100" dirty="0">
                <a:solidFill>
                  <a:srgbClr val="000000"/>
                </a:solidFill>
                <a:latin typeface="+mn-lt"/>
                <a:ea typeface="宋体" panose="02010600030101010101" pitchFamily="2" charset="-122"/>
              </a:rPr>
              <a:t>没有在生产</a:t>
            </a:r>
            <a:r>
              <a:rPr lang="en-US" altLang="zh-CN" sz="1100" dirty="0">
                <a:solidFill>
                  <a:srgbClr val="000000"/>
                </a:solidFill>
                <a:latin typeface="+mn-lt"/>
                <a:ea typeface="宋体" panose="02010600030101010101" pitchFamily="2" charset="-122"/>
              </a:rPr>
              <a:t>/</a:t>
            </a:r>
            <a:r>
              <a:rPr lang="zh-CN" altLang="en-US" sz="1100" dirty="0">
                <a:solidFill>
                  <a:srgbClr val="000000"/>
                </a:solidFill>
                <a:latin typeface="+mn-lt"/>
                <a:ea typeface="宋体" panose="02010600030101010101" pitchFamily="2" charset="-122"/>
              </a:rPr>
              <a:t>制造过程中预防成功？</a:t>
            </a:r>
            <a:br>
              <a:rPr lang="en-US" altLang="zh-CN" sz="1100" dirty="0">
                <a:solidFill>
                  <a:srgbClr val="000000"/>
                </a:solidFill>
                <a:latin typeface="+mn-lt"/>
                <a:ea typeface="宋体" panose="02010600030101010101" pitchFamily="2" charset="-122"/>
              </a:rPr>
            </a:br>
            <a:r>
              <a:rPr lang="en-US" altLang="zh-CN" sz="1100" dirty="0">
                <a:solidFill>
                  <a:srgbClr val="000000"/>
                </a:solidFill>
                <a:latin typeface="+mn-lt"/>
                <a:ea typeface="宋体" panose="02010600030101010101" pitchFamily="2" charset="-122"/>
              </a:rPr>
              <a:t>... not protected by the quality assurance process?</a:t>
            </a:r>
          </a:p>
          <a:p>
            <a:pPr marL="385763" lvl="1" indent="0">
              <a:lnSpc>
                <a:spcPct val="110000"/>
              </a:lnSpc>
              <a:buClr>
                <a:schemeClr val="accent1"/>
              </a:buClr>
              <a:buSzPct val="50000"/>
              <a:defRPr/>
            </a:pPr>
            <a:r>
              <a:rPr lang="en-US" altLang="zh-CN" sz="1100" dirty="0">
                <a:solidFill>
                  <a:srgbClr val="000000"/>
                </a:solidFill>
                <a:latin typeface="+mn-lt"/>
                <a:ea typeface="宋体" panose="02010600030101010101" pitchFamily="2" charset="-122"/>
              </a:rPr>
              <a:t>… </a:t>
            </a:r>
            <a:r>
              <a:rPr lang="zh-CN" altLang="en-US" sz="1100" dirty="0">
                <a:solidFill>
                  <a:srgbClr val="000000"/>
                </a:solidFill>
                <a:latin typeface="+mn-lt"/>
                <a:ea typeface="宋体" panose="02010600030101010101" pitchFamily="2" charset="-122"/>
              </a:rPr>
              <a:t>没有受到质量过程的保护？</a:t>
            </a:r>
            <a:endParaRPr lang="en-US" altLang="zh-CN" sz="1100" dirty="0">
              <a:solidFill>
                <a:srgbClr val="000000"/>
              </a:solidFill>
              <a:latin typeface="+mn-lt"/>
              <a:ea typeface="宋体" panose="02010600030101010101" pitchFamily="2" charset="-122"/>
            </a:endParaRPr>
          </a:p>
          <a:p>
            <a:pPr lvl="1">
              <a:lnSpc>
                <a:spcPct val="110000"/>
              </a:lnSpc>
              <a:buClr>
                <a:schemeClr val="accent1"/>
              </a:buClr>
              <a:buSzPct val="50000"/>
              <a:buFont typeface="Wingdings" panose="05000000000000000000" pitchFamily="2" charset="2"/>
              <a:buChar char="l"/>
              <a:defRPr/>
            </a:pPr>
            <a:r>
              <a:rPr lang="en-US" altLang="zh-CN" sz="1600" dirty="0">
                <a:solidFill>
                  <a:srgbClr val="000000"/>
                </a:solidFill>
                <a:latin typeface="+mn-lt"/>
                <a:ea typeface="宋体" panose="02010600030101010101" pitchFamily="2" charset="-122"/>
              </a:rPr>
              <a:t>Knowledge gained is used to improve processes.</a:t>
            </a:r>
          </a:p>
          <a:p>
            <a:pPr marL="385763" lvl="1" indent="0">
              <a:lnSpc>
                <a:spcPct val="110000"/>
              </a:lnSpc>
              <a:buClr>
                <a:schemeClr val="accent1"/>
              </a:buClr>
              <a:buSzPct val="50000"/>
              <a:defRPr/>
            </a:pPr>
            <a:r>
              <a:rPr lang="zh-CN" altLang="en-US" sz="1600" dirty="0">
                <a:solidFill>
                  <a:srgbClr val="000000"/>
                </a:solidFill>
                <a:latin typeface="+mn-lt"/>
                <a:ea typeface="宋体" panose="02010600030101010101" pitchFamily="2" charset="-122"/>
              </a:rPr>
              <a:t>     所获得的知识用于改善过程</a:t>
            </a:r>
            <a:endParaRPr lang="en-US" altLang="zh-CN" dirty="0">
              <a:solidFill>
                <a:srgbClr val="000000"/>
              </a:solidFill>
              <a:latin typeface="+mn-lt"/>
              <a:ea typeface="宋体" panose="02010600030101010101" pitchFamily="2" charset="-122"/>
            </a:endParaRPr>
          </a:p>
        </p:txBody>
      </p:sp>
      <p:sp>
        <p:nvSpPr>
          <p:cNvPr id="17" name="AutoShape 20"/>
          <p:cNvSpPr>
            <a:spLocks noChangeArrowheads="1"/>
          </p:cNvSpPr>
          <p:nvPr>
            <p:custDataLst>
              <p:tags r:id="rId3"/>
            </p:custDataLst>
          </p:nvPr>
        </p:nvSpPr>
        <p:spPr bwMode="auto">
          <a:xfrm>
            <a:off x="741363" y="3761265"/>
            <a:ext cx="900112" cy="599123"/>
          </a:xfrm>
          <a:prstGeom prst="roundRect">
            <a:avLst>
              <a:gd name="adj" fmla="val 22926"/>
            </a:avLst>
          </a:prstGeom>
          <a:solidFill>
            <a:srgbClr val="002060"/>
          </a:solidFill>
          <a:ln w="9525">
            <a:solidFill>
              <a:schemeClr val="tx1"/>
            </a:solidFill>
            <a:round/>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Action</a:t>
            </a:r>
          </a:p>
          <a:p>
            <a:pPr algn="ctr">
              <a:defRPr/>
            </a:pPr>
            <a:r>
              <a:rPr lang="zh-CN" altLang="en-US" sz="1400" dirty="0">
                <a:solidFill>
                  <a:srgbClr val="FFFFFF"/>
                </a:solidFill>
                <a:latin typeface="+mn-lt"/>
                <a:ea typeface="宋体" panose="02010600030101010101" pitchFamily="2" charset="-122"/>
              </a:rPr>
              <a:t>行动</a:t>
            </a:r>
            <a:endParaRPr lang="en-US" altLang="zh-CN" sz="1400" dirty="0">
              <a:solidFill>
                <a:srgbClr val="FFFFFF"/>
              </a:solidFill>
              <a:latin typeface="+mn-lt"/>
              <a:ea typeface="宋体" panose="02010600030101010101" pitchFamily="2" charset="-122"/>
            </a:endParaRPr>
          </a:p>
        </p:txBody>
      </p:sp>
      <p:sp>
        <p:nvSpPr>
          <p:cNvPr id="18" name="AutoShape 21"/>
          <p:cNvSpPr>
            <a:spLocks noChangeArrowheads="1"/>
          </p:cNvSpPr>
          <p:nvPr>
            <p:custDataLst>
              <p:tags r:id="rId4"/>
            </p:custDataLst>
          </p:nvPr>
        </p:nvSpPr>
        <p:spPr bwMode="auto">
          <a:xfrm>
            <a:off x="725488" y="2172673"/>
            <a:ext cx="935037" cy="609243"/>
          </a:xfrm>
          <a:prstGeom prst="roundRect">
            <a:avLst>
              <a:gd name="adj" fmla="val 25236"/>
            </a:avLst>
          </a:prstGeom>
          <a:solidFill>
            <a:srgbClr val="002060"/>
          </a:solidFill>
          <a:ln w="9525">
            <a:solidFill>
              <a:schemeClr val="tx1"/>
            </a:solidFill>
            <a:round/>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Task</a:t>
            </a:r>
          </a:p>
          <a:p>
            <a:pPr algn="ctr">
              <a:defRPr/>
            </a:pPr>
            <a:r>
              <a:rPr lang="zh-CN" altLang="en-US" sz="1400" dirty="0">
                <a:solidFill>
                  <a:srgbClr val="FFFFFF"/>
                </a:solidFill>
                <a:latin typeface="+mn-lt"/>
                <a:ea typeface="宋体" panose="02010600030101010101" pitchFamily="2" charset="-122"/>
              </a:rPr>
              <a:t>任务</a:t>
            </a:r>
            <a:endParaRPr lang="en-US" altLang="zh-CN" sz="1400" dirty="0">
              <a:solidFill>
                <a:srgbClr val="FFFFFF"/>
              </a:solidFill>
              <a:latin typeface="+mn-lt"/>
              <a:ea typeface="宋体" panose="02010600030101010101" pitchFamily="2" charset="-122"/>
            </a:endParaRPr>
          </a:p>
        </p:txBody>
      </p:sp>
      <p:sp>
        <p:nvSpPr>
          <p:cNvPr id="19" name="AutoShape 22"/>
          <p:cNvSpPr>
            <a:spLocks noChangeArrowheads="1"/>
          </p:cNvSpPr>
          <p:nvPr>
            <p:custDataLst>
              <p:tags r:id="rId5"/>
            </p:custDataLst>
          </p:nvPr>
        </p:nvSpPr>
        <p:spPr bwMode="auto">
          <a:xfrm>
            <a:off x="713141" y="5874722"/>
            <a:ext cx="933450" cy="619363"/>
          </a:xfrm>
          <a:prstGeom prst="roundRect">
            <a:avLst>
              <a:gd name="adj" fmla="val 27569"/>
            </a:avLst>
          </a:prstGeom>
          <a:solidFill>
            <a:srgbClr val="002060"/>
          </a:solidFill>
          <a:ln w="9525">
            <a:solidFill>
              <a:schemeClr val="tx1"/>
            </a:solidFill>
            <a:round/>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dirty="0">
                <a:solidFill>
                  <a:srgbClr val="FFFFFF"/>
                </a:solidFill>
                <a:latin typeface="+mn-lt"/>
                <a:ea typeface="宋体" panose="02010600030101010101" pitchFamily="2" charset="-122"/>
              </a:rPr>
              <a:t>Target</a:t>
            </a:r>
          </a:p>
          <a:p>
            <a:pPr algn="ctr">
              <a:defRPr/>
            </a:pPr>
            <a:r>
              <a:rPr lang="zh-CN" altLang="en-US" sz="1400" dirty="0">
                <a:solidFill>
                  <a:srgbClr val="FFFFFF"/>
                </a:solidFill>
                <a:latin typeface="+mn-lt"/>
                <a:ea typeface="宋体" panose="02010600030101010101" pitchFamily="2" charset="-122"/>
              </a:rPr>
              <a:t>目标</a:t>
            </a:r>
            <a:endParaRPr lang="en-US" altLang="zh-CN" sz="1400" dirty="0">
              <a:solidFill>
                <a:srgbClr val="FFFFFF"/>
              </a:solidFill>
              <a:latin typeface="+mn-lt"/>
              <a:ea typeface="宋体" panose="02010600030101010101" pitchFamily="2" charset="-122"/>
            </a:endParaRPr>
          </a:p>
        </p:txBody>
      </p:sp>
      <p:sp>
        <p:nvSpPr>
          <p:cNvPr id="20" name="Slide Number Placeholder 4">
            <a:extLst>
              <a:ext uri="{FF2B5EF4-FFF2-40B4-BE49-F238E27FC236}">
                <a16:creationId xmlns:a16="http://schemas.microsoft.com/office/drawing/2014/main" id="{8DFDC05A-4D22-47F4-B46F-235DD0EF9DEB}"/>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35</a:t>
            </a:fld>
            <a:r>
              <a:rPr lang="de-DE" altLang="en-US" sz="1000" dirty="0">
                <a:solidFill>
                  <a:srgbClr val="0F2364"/>
                </a:solidFill>
              </a:rPr>
              <a:t> </a:t>
            </a:r>
            <a:endParaRPr lang="de-DE" altLang="en-US" sz="700" dirty="0">
              <a:solidFill>
                <a:srgbClr val="0F23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blinds(horizontal)">
                                      <p:cBhvr>
                                        <p:cTn id="10" dur="500"/>
                                        <p:tgtEl>
                                          <p:spTgt spid="16">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Effect transition="in" filter="blinds(horizontal)">
                                      <p:cBhvr>
                                        <p:cTn id="13" dur="500"/>
                                        <p:tgtEl>
                                          <p:spTgt spid="16">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blinds(horizontal)">
                                      <p:cBhvr>
                                        <p:cTn id="21" dur="500"/>
                                        <p:tgtEl>
                                          <p:spTgt spid="16">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blinds(horizontal)">
                                      <p:cBhvr>
                                        <p:cTn id="24" dur="500"/>
                                        <p:tgtEl>
                                          <p:spTgt spid="16">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blinds(horizontal)">
                                      <p:cBhvr>
                                        <p:cTn id="27" dur="500"/>
                                        <p:tgtEl>
                                          <p:spTgt spid="16">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6">
                                            <p:txEl>
                                              <p:pRg st="6" end="6"/>
                                            </p:txEl>
                                          </p:spTgt>
                                        </p:tgtEl>
                                        <p:attrNameLst>
                                          <p:attrName>style.visibility</p:attrName>
                                        </p:attrNameLst>
                                      </p:cBhvr>
                                      <p:to>
                                        <p:strVal val="visible"/>
                                      </p:to>
                                    </p:set>
                                    <p:animEffect transition="in" filter="blinds(horizontal)">
                                      <p:cBhvr>
                                        <p:cTn id="30" dur="500"/>
                                        <p:tgtEl>
                                          <p:spTgt spid="16">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xEl>
                                              <p:pRg st="7" end="7"/>
                                            </p:txEl>
                                          </p:spTgt>
                                        </p:tgtEl>
                                        <p:attrNameLst>
                                          <p:attrName>style.visibility</p:attrName>
                                        </p:attrNameLst>
                                      </p:cBhvr>
                                      <p:to>
                                        <p:strVal val="visible"/>
                                      </p:to>
                                    </p:set>
                                    <p:animEffect transition="in" filter="blinds(horizontal)">
                                      <p:cBhvr>
                                        <p:cTn id="33" dur="500"/>
                                        <p:tgtEl>
                                          <p:spTgt spid="16">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6">
                                            <p:txEl>
                                              <p:pRg st="8" end="8"/>
                                            </p:txEl>
                                          </p:spTgt>
                                        </p:tgtEl>
                                        <p:attrNameLst>
                                          <p:attrName>style.visibility</p:attrName>
                                        </p:attrNameLst>
                                      </p:cBhvr>
                                      <p:to>
                                        <p:strVal val="visible"/>
                                      </p:to>
                                    </p:set>
                                    <p:animEffect transition="in" filter="blinds(horizontal)">
                                      <p:cBhvr>
                                        <p:cTn id="36" dur="500"/>
                                        <p:tgtEl>
                                          <p:spTgt spid="16">
                                            <p:txEl>
                                              <p:pRg st="8" end="8"/>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animEffect transition="in" filter="blinds(horizontal)">
                                      <p:cBhvr>
                                        <p:cTn id="39" dur="500"/>
                                        <p:tgtEl>
                                          <p:spTgt spid="16">
                                            <p:txEl>
                                              <p:pRg st="9" end="9"/>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6">
                                            <p:txEl>
                                              <p:pRg st="10" end="10"/>
                                            </p:txEl>
                                          </p:spTgt>
                                        </p:tgtEl>
                                        <p:attrNameLst>
                                          <p:attrName>style.visibility</p:attrName>
                                        </p:attrNameLst>
                                      </p:cBhvr>
                                      <p:to>
                                        <p:strVal val="visible"/>
                                      </p:to>
                                    </p:set>
                                    <p:animEffect transition="in" filter="blinds(horizontal)">
                                      <p:cBhvr>
                                        <p:cTn id="42" dur="500"/>
                                        <p:tgtEl>
                                          <p:spTgt spid="16">
                                            <p:txEl>
                                              <p:pRg st="10" end="1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16">
                                            <p:txEl>
                                              <p:pRg st="11" end="11"/>
                                            </p:txEl>
                                          </p:spTgt>
                                        </p:tgtEl>
                                        <p:attrNameLst>
                                          <p:attrName>style.visibility</p:attrName>
                                        </p:attrNameLst>
                                      </p:cBhvr>
                                      <p:to>
                                        <p:strVal val="visible"/>
                                      </p:to>
                                    </p:set>
                                    <p:animEffect transition="in" filter="blinds(horizontal)">
                                      <p:cBhvr>
                                        <p:cTn id="45" dur="500"/>
                                        <p:tgtEl>
                                          <p:spTgt spid="16">
                                            <p:txEl>
                                              <p:pRg st="11" end="11"/>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16">
                                            <p:txEl>
                                              <p:pRg st="12" end="12"/>
                                            </p:txEl>
                                          </p:spTgt>
                                        </p:tgtEl>
                                        <p:attrNameLst>
                                          <p:attrName>style.visibility</p:attrName>
                                        </p:attrNameLst>
                                      </p:cBhvr>
                                      <p:to>
                                        <p:strVal val="visible"/>
                                      </p:to>
                                    </p:set>
                                    <p:animEffect transition="in" filter="blinds(horizontal)">
                                      <p:cBhvr>
                                        <p:cTn id="48" dur="500"/>
                                        <p:tgtEl>
                                          <p:spTgt spid="16">
                                            <p:txEl>
                                              <p:pRg st="12" end="12"/>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16">
                                            <p:txEl>
                                              <p:pRg st="13" end="13"/>
                                            </p:txEl>
                                          </p:spTgt>
                                        </p:tgtEl>
                                        <p:attrNameLst>
                                          <p:attrName>style.visibility</p:attrName>
                                        </p:attrNameLst>
                                      </p:cBhvr>
                                      <p:to>
                                        <p:strVal val="visible"/>
                                      </p:to>
                                    </p:set>
                                    <p:animEffect transition="in" filter="blinds(horizontal)">
                                      <p:cBhvr>
                                        <p:cTn id="51" dur="500"/>
                                        <p:tgtEl>
                                          <p:spTgt spid="16">
                                            <p:txEl>
                                              <p:pRg st="13" end="1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D7 — </a:t>
            </a:r>
            <a:r>
              <a:rPr lang="en-US" altLang="zh-CN" dirty="0">
                <a:ea typeface="宋体" panose="02010600030101010101" pitchFamily="2" charset="-122"/>
              </a:rPr>
              <a:t>Prevention of Recurrence of the non-Conformity</a:t>
            </a:r>
            <a:br>
              <a:rPr lang="en-US" altLang="zh-CN" dirty="0">
                <a:ea typeface="宋体" panose="02010600030101010101" pitchFamily="2" charset="-122"/>
              </a:rPr>
            </a:br>
            <a:r>
              <a:rPr lang="en-US" altLang="zh-CN" dirty="0">
                <a:ea typeface="宋体" panose="02010600030101010101" pitchFamily="2" charset="-122"/>
              </a:rPr>
              <a:t>D7</a:t>
            </a:r>
            <a:r>
              <a:rPr lang="zh-CN" altLang="en-US" dirty="0">
                <a:ea typeface="宋体" panose="02010600030101010101" pitchFamily="2" charset="-122"/>
              </a:rPr>
              <a:t> </a:t>
            </a:r>
            <a:r>
              <a:rPr lang="en-US" altLang="zh-CN" dirty="0">
                <a:ea typeface="宋体" panose="02010600030101010101" pitchFamily="2" charset="-122"/>
              </a:rPr>
              <a:t>–</a:t>
            </a:r>
            <a:r>
              <a:rPr lang="zh-CN" altLang="en-US" dirty="0">
                <a:ea typeface="宋体" panose="02010600030101010101" pitchFamily="2" charset="-122"/>
              </a:rPr>
              <a:t> 异常再发生的预防</a:t>
            </a:r>
            <a:endParaRPr lang="en-US" altLang="en-US" dirty="0">
              <a:latin typeface="+mn-lt"/>
            </a:endParaRPr>
          </a:p>
        </p:txBody>
      </p:sp>
      <p:grpSp>
        <p:nvGrpSpPr>
          <p:cNvPr id="3" name="Group 2">
            <a:extLst>
              <a:ext uri="{FF2B5EF4-FFF2-40B4-BE49-F238E27FC236}">
                <a16:creationId xmlns:a16="http://schemas.microsoft.com/office/drawing/2014/main" id="{A737D418-52CC-4CFE-A451-E904A0A1F89E}"/>
              </a:ext>
            </a:extLst>
          </p:cNvPr>
          <p:cNvGrpSpPr/>
          <p:nvPr/>
        </p:nvGrpSpPr>
        <p:grpSpPr>
          <a:xfrm>
            <a:off x="1039812" y="1462617"/>
            <a:ext cx="7067550" cy="885825"/>
            <a:chOff x="879475" y="2181225"/>
            <a:chExt cx="7067550" cy="885825"/>
          </a:xfrm>
        </p:grpSpPr>
        <p:pic>
          <p:nvPicPr>
            <p:cNvPr id="542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475" y="2181225"/>
              <a:ext cx="70675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p:cNvSpPr/>
            <p:nvPr/>
          </p:nvSpPr>
          <p:spPr>
            <a:xfrm>
              <a:off x="2932113" y="220027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26" name="Oval 25"/>
            <p:cNvSpPr/>
            <p:nvPr/>
          </p:nvSpPr>
          <p:spPr>
            <a:xfrm>
              <a:off x="937595" y="250983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27" name="Oval 26"/>
            <p:cNvSpPr/>
            <p:nvPr/>
          </p:nvSpPr>
          <p:spPr>
            <a:xfrm>
              <a:off x="928264" y="2752108"/>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sp>
          <p:nvSpPr>
            <p:cNvPr id="28" name="Oval 27"/>
            <p:cNvSpPr/>
            <p:nvPr/>
          </p:nvSpPr>
          <p:spPr>
            <a:xfrm>
              <a:off x="6723063" y="2505075"/>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grpSp>
      <p:sp>
        <p:nvSpPr>
          <p:cNvPr id="2" name="Cloud 1"/>
          <p:cNvSpPr/>
          <p:nvPr/>
        </p:nvSpPr>
        <p:spPr>
          <a:xfrm>
            <a:off x="6477000" y="1778604"/>
            <a:ext cx="2590800" cy="1864538"/>
          </a:xfrm>
          <a:prstGeom prst="cloud">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ln w="10541" cmpd="sng">
                  <a:solidFill>
                    <a:schemeClr val="accent1">
                      <a:shade val="88000"/>
                      <a:satMod val="110000"/>
                    </a:schemeClr>
                  </a:solidFill>
                  <a:prstDash val="solid"/>
                </a:ln>
                <a:solidFill>
                  <a:srgbClr val="0070C0"/>
                </a:solidFill>
                <a:ea typeface="宋体" charset="-122"/>
              </a:rPr>
              <a:t>Whatever for final judgement, supplier must finish D4.</a:t>
            </a:r>
            <a:r>
              <a:rPr lang="zh-CN" altLang="en-US" sz="1400" b="1" dirty="0">
                <a:ln w="10541" cmpd="sng">
                  <a:solidFill>
                    <a:schemeClr val="accent1">
                      <a:shade val="88000"/>
                      <a:satMod val="110000"/>
                    </a:schemeClr>
                  </a:solidFill>
                  <a:prstDash val="solid"/>
                </a:ln>
                <a:solidFill>
                  <a:srgbClr val="0070C0"/>
                </a:solidFill>
                <a:ea typeface="宋体" charset="-122"/>
              </a:rPr>
              <a:t>不管最终判定结果如何，供应商都必须完成</a:t>
            </a:r>
            <a:r>
              <a:rPr lang="en-US" altLang="zh-CN" sz="1400" b="1" dirty="0">
                <a:ln w="10541" cmpd="sng">
                  <a:solidFill>
                    <a:schemeClr val="accent1">
                      <a:shade val="88000"/>
                      <a:satMod val="110000"/>
                    </a:schemeClr>
                  </a:solidFill>
                  <a:prstDash val="solid"/>
                </a:ln>
                <a:solidFill>
                  <a:srgbClr val="0070C0"/>
                </a:solidFill>
                <a:ea typeface="宋体" charset="-122"/>
              </a:rPr>
              <a:t>D4</a:t>
            </a:r>
            <a:endParaRPr lang="zh-CN" altLang="en-US" sz="1400" b="1" dirty="0">
              <a:ln w="10541" cmpd="sng">
                <a:solidFill>
                  <a:schemeClr val="accent1">
                    <a:shade val="88000"/>
                    <a:satMod val="110000"/>
                  </a:schemeClr>
                </a:solidFill>
                <a:prstDash val="solid"/>
              </a:ln>
              <a:solidFill>
                <a:srgbClr val="0070C0"/>
              </a:solidFill>
              <a:ea typeface="宋体" charset="-122"/>
            </a:endParaRPr>
          </a:p>
        </p:txBody>
      </p:sp>
      <p:grpSp>
        <p:nvGrpSpPr>
          <p:cNvPr id="4" name="Group 3">
            <a:extLst>
              <a:ext uri="{FF2B5EF4-FFF2-40B4-BE49-F238E27FC236}">
                <a16:creationId xmlns:a16="http://schemas.microsoft.com/office/drawing/2014/main" id="{B2074463-C8F1-4C4B-960C-3001ADB6FEAF}"/>
              </a:ext>
            </a:extLst>
          </p:cNvPr>
          <p:cNvGrpSpPr/>
          <p:nvPr/>
        </p:nvGrpSpPr>
        <p:grpSpPr>
          <a:xfrm>
            <a:off x="1039812" y="3212929"/>
            <a:ext cx="7637688" cy="2824810"/>
            <a:chOff x="363313" y="3790950"/>
            <a:chExt cx="7637688" cy="2824810"/>
          </a:xfrm>
        </p:grpSpPr>
        <p:sp>
          <p:nvSpPr>
            <p:cNvPr id="54283" name="TextBox 44"/>
            <p:cNvSpPr txBox="1">
              <a:spLocks noChangeArrowheads="1"/>
            </p:cNvSpPr>
            <p:nvPr/>
          </p:nvSpPr>
          <p:spPr bwMode="auto">
            <a:xfrm>
              <a:off x="762000" y="4426121"/>
              <a:ext cx="70151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600" dirty="0"/>
                <a:t>If it is a supplier responsible issue, supplier need to select ‘claim is accepted’.</a:t>
              </a:r>
            </a:p>
            <a:p>
              <a:r>
                <a:rPr lang="zh-CN" altLang="en-US" sz="1600" dirty="0"/>
                <a:t>如果是供应商的责任，请选择‘抱怨接受’</a:t>
              </a:r>
            </a:p>
          </p:txBody>
        </p:sp>
        <p:sp>
          <p:nvSpPr>
            <p:cNvPr id="54284" name="Rectangle 19"/>
            <p:cNvSpPr>
              <a:spLocks noChangeArrowheads="1"/>
            </p:cNvSpPr>
            <p:nvPr/>
          </p:nvSpPr>
          <p:spPr bwMode="auto">
            <a:xfrm>
              <a:off x="762001" y="5070646"/>
              <a:ext cx="7239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600" dirty="0"/>
                <a:t>If this issue is supplier responsible, please provide all failure part quantity after sorting/rework for Hella stock.</a:t>
              </a:r>
            </a:p>
            <a:p>
              <a:r>
                <a:rPr lang="zh-CN" altLang="en-US" sz="1600" dirty="0"/>
                <a:t>如果是供应商的责任，请提供对</a:t>
              </a:r>
              <a:r>
                <a:rPr lang="en-US" altLang="zh-CN" sz="1600" dirty="0"/>
                <a:t>Hella</a:t>
              </a:r>
              <a:r>
                <a:rPr lang="zh-CN" altLang="en-US" sz="1600" dirty="0"/>
                <a:t>库存分拣</a:t>
              </a:r>
              <a:r>
                <a:rPr lang="en-US" altLang="zh-CN" sz="1600" dirty="0"/>
                <a:t>/</a:t>
              </a:r>
              <a:r>
                <a:rPr lang="zh-CN" altLang="en-US" sz="1600" dirty="0"/>
                <a:t>重工后的失效件的数量</a:t>
              </a:r>
            </a:p>
          </p:txBody>
        </p:sp>
        <p:sp>
          <p:nvSpPr>
            <p:cNvPr id="21" name="TextBox 44"/>
            <p:cNvSpPr txBox="1">
              <a:spLocks noChangeArrowheads="1"/>
            </p:cNvSpPr>
            <p:nvPr/>
          </p:nvSpPr>
          <p:spPr bwMode="auto">
            <a:xfrm>
              <a:off x="762000" y="3810000"/>
              <a:ext cx="70151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defRPr/>
              </a:pPr>
              <a:r>
                <a:rPr lang="en-US" altLang="en-US" sz="1600" dirty="0"/>
                <a:t>Fill in date of supplier final judgement for below information.</a:t>
              </a:r>
            </a:p>
            <a:p>
              <a:pPr marL="0" indent="0">
                <a:defRPr/>
              </a:pPr>
              <a:r>
                <a:rPr lang="zh-CN" altLang="en-US" sz="1600" dirty="0"/>
                <a:t>供应商根据以下最终判定结果填写</a:t>
              </a:r>
              <a:r>
                <a:rPr lang="en-US" altLang="en-US" sz="1600" dirty="0"/>
                <a:t> </a:t>
              </a:r>
              <a:endParaRPr lang="zh-CN" altLang="en-US" sz="1600" strike="sngStrike" dirty="0"/>
            </a:p>
          </p:txBody>
        </p:sp>
        <p:sp>
          <p:nvSpPr>
            <p:cNvPr id="24" name="Oval 23"/>
            <p:cNvSpPr/>
            <p:nvPr/>
          </p:nvSpPr>
          <p:spPr>
            <a:xfrm>
              <a:off x="382588" y="379095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1</a:t>
              </a:r>
            </a:p>
          </p:txBody>
        </p:sp>
        <p:sp>
          <p:nvSpPr>
            <p:cNvPr id="25" name="Oval 24"/>
            <p:cNvSpPr/>
            <p:nvPr/>
          </p:nvSpPr>
          <p:spPr>
            <a:xfrm>
              <a:off x="363313" y="4546564"/>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2</a:t>
              </a:r>
            </a:p>
          </p:txBody>
        </p:sp>
        <p:sp>
          <p:nvSpPr>
            <p:cNvPr id="29" name="Oval 28"/>
            <p:cNvSpPr/>
            <p:nvPr/>
          </p:nvSpPr>
          <p:spPr>
            <a:xfrm>
              <a:off x="392113" y="5150259"/>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3</a:t>
              </a:r>
            </a:p>
          </p:txBody>
        </p:sp>
        <p:sp>
          <p:nvSpPr>
            <p:cNvPr id="32" name="Oval 31"/>
            <p:cNvSpPr/>
            <p:nvPr/>
          </p:nvSpPr>
          <p:spPr>
            <a:xfrm>
              <a:off x="392113" y="5924721"/>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4</a:t>
              </a:r>
            </a:p>
          </p:txBody>
        </p:sp>
        <p:sp>
          <p:nvSpPr>
            <p:cNvPr id="54291" name="Rectangle 32"/>
            <p:cNvSpPr>
              <a:spLocks noChangeArrowheads="1"/>
            </p:cNvSpPr>
            <p:nvPr/>
          </p:nvSpPr>
          <p:spPr bwMode="auto">
            <a:xfrm>
              <a:off x="762000" y="5877096"/>
              <a:ext cx="70151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600" dirty="0"/>
                <a:t>If this issue is not supplier responsible and get Hella agreement, supplier can select “claim is not accepted’.</a:t>
              </a:r>
            </a:p>
            <a:p>
              <a:r>
                <a:rPr lang="zh-CN" altLang="en-US" sz="1600" dirty="0"/>
                <a:t>如果这不是供应商的责任，在得到</a:t>
              </a:r>
              <a:r>
                <a:rPr lang="en-US" altLang="zh-CN" sz="1600" dirty="0"/>
                <a:t>Hella</a:t>
              </a:r>
              <a:r>
                <a:rPr lang="zh-CN" altLang="en-US" sz="1600" dirty="0"/>
                <a:t>同意后可以勾选‘抱怨不接受’</a:t>
              </a:r>
            </a:p>
          </p:txBody>
        </p:sp>
      </p:grpSp>
      <p:sp>
        <p:nvSpPr>
          <p:cNvPr id="20" name="Slide Number Placeholder 4">
            <a:extLst>
              <a:ext uri="{FF2B5EF4-FFF2-40B4-BE49-F238E27FC236}">
                <a16:creationId xmlns:a16="http://schemas.microsoft.com/office/drawing/2014/main" id="{CC51CD0C-DD32-427E-80DE-F99A8671E773}"/>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36</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D8 – Final meeting</a:t>
            </a:r>
            <a:br>
              <a:rPr lang="en-US" altLang="zh-CN" dirty="0">
                <a:latin typeface="+mn-lt"/>
                <a:ea typeface="宋体" panose="02010600030101010101" pitchFamily="2" charset="-122"/>
              </a:rPr>
            </a:br>
            <a:r>
              <a:rPr lang="en-US" altLang="zh-CN" dirty="0">
                <a:ea typeface="宋体" panose="02010600030101010101" pitchFamily="2" charset="-122"/>
              </a:rPr>
              <a:t>D8</a:t>
            </a:r>
            <a:r>
              <a:rPr lang="zh-CN" altLang="en-US" dirty="0">
                <a:ea typeface="宋体" panose="02010600030101010101" pitchFamily="2" charset="-122"/>
              </a:rPr>
              <a:t> </a:t>
            </a:r>
            <a:r>
              <a:rPr lang="en-US" altLang="zh-CN" dirty="0">
                <a:ea typeface="宋体" panose="02010600030101010101" pitchFamily="2" charset="-122"/>
              </a:rPr>
              <a:t>–</a:t>
            </a:r>
            <a:r>
              <a:rPr lang="zh-CN" altLang="en-US" dirty="0">
                <a:ea typeface="宋体" panose="02010600030101010101" pitchFamily="2" charset="-122"/>
              </a:rPr>
              <a:t> 末次会议</a:t>
            </a:r>
            <a:endParaRPr lang="en-US" altLang="en-US" dirty="0">
              <a:latin typeface="+mn-lt"/>
            </a:endParaRPr>
          </a:p>
        </p:txBody>
      </p:sp>
      <p:sp>
        <p:nvSpPr>
          <p:cNvPr id="29700" name="Rectangle 6"/>
          <p:cNvSpPr>
            <a:spLocks noChangeArrowheads="1"/>
          </p:cNvSpPr>
          <p:nvPr>
            <p:custDataLst>
              <p:tags r:id="rId1"/>
            </p:custDataLst>
          </p:nvPr>
        </p:nvSpPr>
        <p:spPr bwMode="auto">
          <a:xfrm>
            <a:off x="923925" y="5962650"/>
            <a:ext cx="5715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algn="ctr" rotWithShape="0">
                    <a:schemeClr val="bg2"/>
                  </a:outerShdw>
                </a:effectLst>
              </a14:hiddenEffects>
            </a:ext>
          </a:extLst>
        </p:spPr>
        <p:txBody>
          <a:bodyPr wrap="none" lIns="0" tIns="0" rIns="0" bIns="0"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zh-CN" sz="1200" noProof="1">
              <a:solidFill>
                <a:srgbClr val="000000"/>
              </a:solidFill>
              <a:latin typeface="+mn-lt"/>
            </a:endParaRPr>
          </a:p>
        </p:txBody>
      </p:sp>
      <p:grpSp>
        <p:nvGrpSpPr>
          <p:cNvPr id="55301" name="Group 10"/>
          <p:cNvGrpSpPr>
            <a:grpSpLocks/>
          </p:cNvGrpSpPr>
          <p:nvPr/>
        </p:nvGrpSpPr>
        <p:grpSpPr bwMode="auto">
          <a:xfrm>
            <a:off x="1600200" y="1646238"/>
            <a:ext cx="6118225" cy="323850"/>
            <a:chOff x="480" y="624"/>
            <a:chExt cx="4464" cy="240"/>
          </a:xfrm>
        </p:grpSpPr>
        <p:sp>
          <p:nvSpPr>
            <p:cNvPr id="29706" name="AutoShape 11"/>
            <p:cNvSpPr>
              <a:spLocks noChangeArrowheads="1"/>
            </p:cNvSpPr>
            <p:nvPr>
              <p:custDataLst>
                <p:tags r:id="rId6"/>
              </p:custDataLst>
            </p:nvPr>
          </p:nvSpPr>
          <p:spPr bwMode="auto">
            <a:xfrm>
              <a:off x="48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1</a:t>
              </a:r>
            </a:p>
          </p:txBody>
        </p:sp>
        <p:sp>
          <p:nvSpPr>
            <p:cNvPr id="29707" name="AutoShape 12"/>
            <p:cNvSpPr>
              <a:spLocks noChangeArrowheads="1"/>
            </p:cNvSpPr>
            <p:nvPr>
              <p:custDataLst>
                <p:tags r:id="rId7"/>
              </p:custDataLst>
            </p:nvPr>
          </p:nvSpPr>
          <p:spPr bwMode="auto">
            <a:xfrm>
              <a:off x="960" y="624"/>
              <a:ext cx="578"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2</a:t>
              </a:r>
            </a:p>
          </p:txBody>
        </p:sp>
        <p:sp>
          <p:nvSpPr>
            <p:cNvPr id="29708" name="AutoShape 13"/>
            <p:cNvSpPr>
              <a:spLocks noChangeArrowheads="1"/>
            </p:cNvSpPr>
            <p:nvPr>
              <p:custDataLst>
                <p:tags r:id="rId8"/>
              </p:custDataLst>
            </p:nvPr>
          </p:nvSpPr>
          <p:spPr bwMode="auto">
            <a:xfrm>
              <a:off x="144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3</a:t>
              </a:r>
            </a:p>
          </p:txBody>
        </p:sp>
        <p:sp>
          <p:nvSpPr>
            <p:cNvPr id="29709" name="AutoShape 14"/>
            <p:cNvSpPr>
              <a:spLocks noChangeArrowheads="1"/>
            </p:cNvSpPr>
            <p:nvPr>
              <p:custDataLst>
                <p:tags r:id="rId9"/>
              </p:custDataLst>
            </p:nvPr>
          </p:nvSpPr>
          <p:spPr bwMode="auto">
            <a:xfrm>
              <a:off x="1920" y="624"/>
              <a:ext cx="577"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4</a:t>
              </a:r>
            </a:p>
          </p:txBody>
        </p:sp>
        <p:sp>
          <p:nvSpPr>
            <p:cNvPr id="29710" name="AutoShape 15"/>
            <p:cNvSpPr>
              <a:spLocks noChangeArrowheads="1"/>
            </p:cNvSpPr>
            <p:nvPr>
              <p:custDataLst>
                <p:tags r:id="rId10"/>
              </p:custDataLst>
            </p:nvPr>
          </p:nvSpPr>
          <p:spPr bwMode="auto">
            <a:xfrm>
              <a:off x="240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5</a:t>
              </a:r>
            </a:p>
          </p:txBody>
        </p:sp>
        <p:sp>
          <p:nvSpPr>
            <p:cNvPr id="29711" name="AutoShape 16"/>
            <p:cNvSpPr>
              <a:spLocks noChangeArrowheads="1"/>
            </p:cNvSpPr>
            <p:nvPr>
              <p:custDataLst>
                <p:tags r:id="rId11"/>
              </p:custDataLst>
            </p:nvPr>
          </p:nvSpPr>
          <p:spPr bwMode="auto">
            <a:xfrm>
              <a:off x="2880" y="624"/>
              <a:ext cx="576"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6</a:t>
              </a:r>
            </a:p>
          </p:txBody>
        </p:sp>
        <p:sp>
          <p:nvSpPr>
            <p:cNvPr id="29712" name="AutoShape 17"/>
            <p:cNvSpPr>
              <a:spLocks noChangeArrowheads="1"/>
            </p:cNvSpPr>
            <p:nvPr>
              <p:custDataLst>
                <p:tags r:id="rId12"/>
              </p:custDataLst>
            </p:nvPr>
          </p:nvSpPr>
          <p:spPr bwMode="auto">
            <a:xfrm>
              <a:off x="3359" y="624"/>
              <a:ext cx="577" cy="240"/>
            </a:xfrm>
            <a:prstGeom prst="chevron">
              <a:avLst>
                <a:gd name="adj" fmla="val 67078"/>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7</a:t>
              </a:r>
            </a:p>
          </p:txBody>
        </p:sp>
        <p:sp>
          <p:nvSpPr>
            <p:cNvPr id="29713" name="AutoShape 18"/>
            <p:cNvSpPr>
              <a:spLocks noChangeArrowheads="1"/>
            </p:cNvSpPr>
            <p:nvPr>
              <p:custDataLst>
                <p:tags r:id="rId13"/>
              </p:custDataLst>
            </p:nvPr>
          </p:nvSpPr>
          <p:spPr bwMode="auto">
            <a:xfrm>
              <a:off x="3842" y="624"/>
              <a:ext cx="1102" cy="240"/>
            </a:xfrm>
            <a:prstGeom prst="chevron">
              <a:avLst>
                <a:gd name="adj" fmla="val 62923"/>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2400" b="1" dirty="0">
                  <a:solidFill>
                    <a:schemeClr val="bg1"/>
                  </a:solidFill>
                  <a:latin typeface="+mn-lt"/>
                  <a:ea typeface="宋体" panose="02010600030101010101" pitchFamily="2" charset="-122"/>
                </a:rPr>
                <a:t>  </a:t>
              </a:r>
              <a:r>
                <a:rPr lang="en-US" altLang="zh-CN" sz="2400" b="1" dirty="0">
                  <a:solidFill>
                    <a:srgbClr val="FFFFFF"/>
                  </a:solidFill>
                  <a:latin typeface="+mn-lt"/>
                  <a:ea typeface="宋体" panose="02010600030101010101" pitchFamily="2" charset="-122"/>
                </a:rPr>
                <a:t>D8</a:t>
              </a:r>
            </a:p>
          </p:txBody>
        </p:sp>
      </p:grpSp>
      <p:sp>
        <p:nvSpPr>
          <p:cNvPr id="16" name="Rectangle 19"/>
          <p:cNvSpPr>
            <a:spLocks noChangeArrowheads="1"/>
          </p:cNvSpPr>
          <p:nvPr>
            <p:custDataLst>
              <p:tags r:id="rId2"/>
            </p:custDataLst>
          </p:nvPr>
        </p:nvSpPr>
        <p:spPr bwMode="auto">
          <a:xfrm>
            <a:off x="2062162" y="2286000"/>
            <a:ext cx="7005638" cy="364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defTabSz="762000">
              <a:defRPr>
                <a:solidFill>
                  <a:schemeClr val="tx1"/>
                </a:solidFill>
                <a:latin typeface="Arial" panose="020B0604020202020204" pitchFamily="34" charset="0"/>
                <a:cs typeface="Arial" panose="020B0604020202020204" pitchFamily="34" charset="0"/>
              </a:defRPr>
            </a:lvl1pPr>
            <a:lvl2pPr marL="668338" indent="-288925" defTabSz="762000">
              <a:defRPr>
                <a:solidFill>
                  <a:schemeClr val="tx1"/>
                </a:solidFill>
                <a:latin typeface="Arial" panose="020B0604020202020204" pitchFamily="34" charset="0"/>
                <a:cs typeface="Arial" panose="020B0604020202020204" pitchFamily="34" charset="0"/>
              </a:defRPr>
            </a:lvl2pPr>
            <a:lvl3pPr marL="1757363" indent="-228600" defTabSz="762000">
              <a:defRPr>
                <a:solidFill>
                  <a:schemeClr val="tx1"/>
                </a:solidFill>
                <a:latin typeface="Arial" panose="020B0604020202020204" pitchFamily="34" charset="0"/>
                <a:cs typeface="Arial" panose="020B0604020202020204" pitchFamily="34" charset="0"/>
              </a:defRPr>
            </a:lvl3pPr>
            <a:lvl4pPr marL="2176463" indent="-228600" defTabSz="762000">
              <a:defRPr>
                <a:solidFill>
                  <a:schemeClr val="tx1"/>
                </a:solidFill>
                <a:latin typeface="Arial" panose="020B0604020202020204" pitchFamily="34" charset="0"/>
                <a:cs typeface="Arial" panose="020B0604020202020204" pitchFamily="34" charset="0"/>
              </a:defRPr>
            </a:lvl4pPr>
            <a:lvl5pPr marL="2595563" indent="-228600" defTabSz="762000">
              <a:defRPr>
                <a:solidFill>
                  <a:schemeClr val="tx1"/>
                </a:solidFill>
                <a:latin typeface="Arial" panose="020B0604020202020204" pitchFamily="34" charset="0"/>
                <a:cs typeface="Arial" panose="020B0604020202020204" pitchFamily="34" charset="0"/>
              </a:defRPr>
            </a:lvl5pPr>
            <a:lvl6pPr marL="30527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099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9671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4243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40000"/>
              </a:spcBef>
              <a:spcAft>
                <a:spcPct val="40000"/>
              </a:spcAft>
              <a:buClr>
                <a:srgbClr val="5D7298"/>
              </a:buClr>
              <a:buSzPct val="65000"/>
              <a:buFont typeface="Wingdings" panose="05000000000000000000" pitchFamily="2" charset="2"/>
              <a:buNone/>
              <a:defRPr/>
            </a:pPr>
            <a:r>
              <a:rPr lang="en-US" altLang="zh-CN" dirty="0">
                <a:solidFill>
                  <a:srgbClr val="000000"/>
                </a:solidFill>
                <a:latin typeface="+mn-lt"/>
                <a:ea typeface="宋体" panose="02010600030101010101" pitchFamily="2" charset="-122"/>
              </a:rPr>
              <a:t>Final meeting of the 8-D team 8D</a:t>
            </a:r>
            <a:r>
              <a:rPr lang="zh-CN" altLang="en-US" dirty="0">
                <a:solidFill>
                  <a:srgbClr val="000000"/>
                </a:solidFill>
                <a:latin typeface="+mn-lt"/>
                <a:ea typeface="宋体" panose="02010600030101010101" pitchFamily="2" charset="-122"/>
              </a:rPr>
              <a:t>团队的末次会议</a:t>
            </a:r>
            <a:endParaRPr lang="en-US" altLang="zh-CN" dirty="0">
              <a:solidFill>
                <a:srgbClr val="000000"/>
              </a:solidFill>
              <a:latin typeface="+mn-lt"/>
              <a:ea typeface="宋体" panose="02010600030101010101" pitchFamily="2" charset="-122"/>
            </a:endParaRPr>
          </a:p>
          <a:p>
            <a:pPr lvl="1">
              <a:spcBef>
                <a:spcPts val="0"/>
              </a:spcBef>
              <a:spcAft>
                <a:spcPts val="0"/>
              </a:spcAft>
              <a:buClr>
                <a:schemeClr val="accent1"/>
              </a:buClr>
              <a:buSzPct val="50000"/>
              <a:buFont typeface="Wingdings" panose="05000000000000000000" pitchFamily="2" charset="2"/>
              <a:buChar char="l"/>
              <a:defRPr/>
            </a:pPr>
            <a:r>
              <a:rPr lang="en-US" altLang="zh-CN" sz="1600" dirty="0">
                <a:solidFill>
                  <a:srgbClr val="000000"/>
                </a:solidFill>
                <a:latin typeface="+mn-lt"/>
                <a:ea typeface="宋体" panose="02010600030101010101" pitchFamily="2" charset="-122"/>
              </a:rPr>
              <a:t>During the concluding discussion, the problem solving team conducts a critical evaluation of all 8-D steps and actions.</a:t>
            </a:r>
          </a:p>
          <a:p>
            <a:pPr lvl="1">
              <a:spcBef>
                <a:spcPts val="0"/>
              </a:spcBef>
              <a:spcAft>
                <a:spcPts val="0"/>
              </a:spcAft>
              <a:buClr>
                <a:schemeClr val="accent1"/>
              </a:buClr>
              <a:buSzPct val="50000"/>
              <a:buFont typeface="Wingdings" panose="05000000000000000000" pitchFamily="2" charset="2"/>
              <a:buChar char="l"/>
              <a:defRPr/>
            </a:pPr>
            <a:r>
              <a:rPr lang="zh-CN" altLang="en-US" sz="1600" dirty="0">
                <a:solidFill>
                  <a:srgbClr val="000000"/>
                </a:solidFill>
                <a:latin typeface="+mn-lt"/>
                <a:ea typeface="宋体" panose="02010600030101010101" pitchFamily="2" charset="-122"/>
              </a:rPr>
              <a:t>在总结讨论时，问题解决小组对所有</a:t>
            </a:r>
            <a:r>
              <a:rPr lang="en-US" altLang="zh-CN" sz="1600" dirty="0">
                <a:solidFill>
                  <a:srgbClr val="000000"/>
                </a:solidFill>
                <a:latin typeface="+mn-lt"/>
                <a:ea typeface="宋体" panose="02010600030101010101" pitchFamily="2" charset="-122"/>
              </a:rPr>
              <a:t>8D</a:t>
            </a:r>
            <a:r>
              <a:rPr lang="zh-CN" altLang="en-US" sz="1600" dirty="0">
                <a:solidFill>
                  <a:srgbClr val="000000"/>
                </a:solidFill>
                <a:latin typeface="+mn-lt"/>
                <a:ea typeface="宋体" panose="02010600030101010101" pitchFamily="2" charset="-122"/>
              </a:rPr>
              <a:t>步骤和行动</a:t>
            </a:r>
            <a:r>
              <a:rPr lang="zh-CN" altLang="en-US" sz="1600" dirty="0">
                <a:solidFill>
                  <a:srgbClr val="000000"/>
                </a:solidFill>
                <a:ea typeface="宋体" panose="02010600030101010101" pitchFamily="2" charset="-122"/>
              </a:rPr>
              <a:t>展开严格的</a:t>
            </a:r>
            <a:r>
              <a:rPr lang="zh-CN" altLang="en-US" sz="1600" dirty="0">
                <a:solidFill>
                  <a:srgbClr val="000000"/>
                </a:solidFill>
                <a:latin typeface="+mn-lt"/>
                <a:ea typeface="宋体" panose="02010600030101010101" pitchFamily="2" charset="-122"/>
              </a:rPr>
              <a:t>评估。</a:t>
            </a:r>
            <a:endParaRPr lang="en-US" altLang="zh-CN" sz="1600" dirty="0">
              <a:solidFill>
                <a:srgbClr val="000000"/>
              </a:solidFill>
              <a:latin typeface="+mn-lt"/>
              <a:ea typeface="宋体" panose="02010600030101010101" pitchFamily="2" charset="-122"/>
            </a:endParaRPr>
          </a:p>
          <a:p>
            <a:pPr lvl="1">
              <a:lnSpc>
                <a:spcPct val="90000"/>
              </a:lnSpc>
              <a:spcBef>
                <a:spcPct val="40000"/>
              </a:spcBef>
              <a:spcAft>
                <a:spcPct val="40000"/>
              </a:spcAft>
              <a:buClr>
                <a:schemeClr val="accent1"/>
              </a:buClr>
              <a:buSzPct val="50000"/>
              <a:buFont typeface="Wingdings" panose="05000000000000000000" pitchFamily="2" charset="2"/>
              <a:buChar char="l"/>
              <a:defRPr/>
            </a:pPr>
            <a:r>
              <a:rPr lang="en-US" altLang="zh-CN" sz="1600" dirty="0">
                <a:solidFill>
                  <a:srgbClr val="000000"/>
                </a:solidFill>
                <a:latin typeface="+mn-lt"/>
                <a:ea typeface="宋体" panose="02010600030101010101" pitchFamily="2" charset="-122"/>
              </a:rPr>
              <a:t>The 8-D report is officially closed.</a:t>
            </a:r>
            <a:r>
              <a:rPr lang="zh-CN" altLang="en-US" sz="1600" dirty="0">
                <a:solidFill>
                  <a:srgbClr val="000000"/>
                </a:solidFill>
                <a:latin typeface="+mn-lt"/>
                <a:ea typeface="宋体" panose="02010600030101010101" pitchFamily="2" charset="-122"/>
              </a:rPr>
              <a:t> </a:t>
            </a:r>
            <a:r>
              <a:rPr lang="en-US" altLang="zh-CN" sz="1600" dirty="0">
                <a:solidFill>
                  <a:srgbClr val="000000"/>
                </a:solidFill>
                <a:latin typeface="+mn-lt"/>
                <a:ea typeface="宋体" panose="02010600030101010101" pitchFamily="2" charset="-122"/>
              </a:rPr>
              <a:t>8D</a:t>
            </a:r>
            <a:r>
              <a:rPr lang="zh-CN" altLang="en-US" sz="1600" dirty="0">
                <a:solidFill>
                  <a:srgbClr val="000000"/>
                </a:solidFill>
                <a:latin typeface="+mn-lt"/>
                <a:ea typeface="宋体" panose="02010600030101010101" pitchFamily="2" charset="-122"/>
              </a:rPr>
              <a:t> 报告被正式关闭。</a:t>
            </a:r>
            <a:endParaRPr lang="en-US" altLang="zh-CN" sz="1600" dirty="0">
              <a:solidFill>
                <a:srgbClr val="000000"/>
              </a:solidFill>
              <a:latin typeface="+mn-lt"/>
              <a:ea typeface="宋体" panose="02010600030101010101" pitchFamily="2" charset="-122"/>
            </a:endParaRPr>
          </a:p>
          <a:p>
            <a:pPr lvl="1">
              <a:lnSpc>
                <a:spcPct val="90000"/>
              </a:lnSpc>
              <a:spcBef>
                <a:spcPts val="0"/>
              </a:spcBef>
              <a:spcAft>
                <a:spcPts val="0"/>
              </a:spcAft>
              <a:buClr>
                <a:schemeClr val="accent1"/>
              </a:buClr>
              <a:buSzPct val="50000"/>
              <a:buFont typeface="Wingdings" panose="05000000000000000000" pitchFamily="2" charset="2"/>
              <a:buChar char="l"/>
              <a:defRPr/>
            </a:pPr>
            <a:r>
              <a:rPr lang="en-US" altLang="zh-CN" sz="1600" dirty="0">
                <a:solidFill>
                  <a:srgbClr val="000000"/>
                </a:solidFill>
                <a:latin typeface="+mn-lt"/>
                <a:ea typeface="宋体" panose="02010600030101010101" pitchFamily="2" charset="-122"/>
              </a:rPr>
              <a:t>Combined efforts by the team are acknowledged by supervisors and praised accordingly.</a:t>
            </a:r>
            <a:r>
              <a:rPr lang="zh-CN" altLang="en-US" sz="1600" dirty="0">
                <a:solidFill>
                  <a:srgbClr val="000000"/>
                </a:solidFill>
                <a:latin typeface="+mn-lt"/>
                <a:ea typeface="宋体" panose="02010600030101010101" pitchFamily="2" charset="-122"/>
              </a:rPr>
              <a:t> </a:t>
            </a:r>
            <a:endParaRPr lang="en-US" altLang="zh-CN" sz="1600" dirty="0">
              <a:solidFill>
                <a:srgbClr val="000000"/>
              </a:solidFill>
              <a:latin typeface="+mn-lt"/>
              <a:ea typeface="宋体" panose="02010600030101010101" pitchFamily="2" charset="-122"/>
            </a:endParaRPr>
          </a:p>
          <a:p>
            <a:pPr marL="379413" lvl="1" indent="0">
              <a:lnSpc>
                <a:spcPct val="90000"/>
              </a:lnSpc>
              <a:spcBef>
                <a:spcPts val="0"/>
              </a:spcBef>
              <a:spcAft>
                <a:spcPts val="0"/>
              </a:spcAft>
              <a:buClr>
                <a:schemeClr val="accent1"/>
              </a:buClr>
              <a:buSzPct val="50000"/>
              <a:defRPr/>
            </a:pPr>
            <a:r>
              <a:rPr lang="zh-CN" altLang="en-US" sz="1600" dirty="0">
                <a:solidFill>
                  <a:srgbClr val="000000"/>
                </a:solidFill>
                <a:latin typeface="+mn-lt"/>
                <a:ea typeface="宋体" panose="02010600030101010101" pitchFamily="2" charset="-122"/>
              </a:rPr>
              <a:t>     团队的共同努力得到了主管的认可，并得到了相应的表扬。</a:t>
            </a:r>
          </a:p>
          <a:p>
            <a:pPr lvl="1">
              <a:lnSpc>
                <a:spcPct val="90000"/>
              </a:lnSpc>
              <a:spcBef>
                <a:spcPts val="0"/>
              </a:spcBef>
              <a:spcAft>
                <a:spcPts val="0"/>
              </a:spcAft>
              <a:buClr>
                <a:schemeClr val="accent1"/>
              </a:buClr>
              <a:buSzPct val="50000"/>
              <a:buFont typeface="Wingdings" panose="05000000000000000000" pitchFamily="2" charset="2"/>
              <a:buChar char="l"/>
              <a:defRPr/>
            </a:pPr>
            <a:r>
              <a:rPr lang="en-US" altLang="zh-CN" sz="1600" dirty="0">
                <a:solidFill>
                  <a:srgbClr val="000000"/>
                </a:solidFill>
                <a:latin typeface="+mn-lt"/>
                <a:ea typeface="宋体" panose="02010600030101010101" pitchFamily="2" charset="-122"/>
              </a:rPr>
              <a:t>The customer is informed of the conclusion and sent the </a:t>
            </a:r>
            <a:br>
              <a:rPr lang="en-US" altLang="zh-CN" sz="1600" dirty="0">
                <a:solidFill>
                  <a:srgbClr val="000000"/>
                </a:solidFill>
                <a:latin typeface="+mn-lt"/>
                <a:ea typeface="宋体" panose="02010600030101010101" pitchFamily="2" charset="-122"/>
              </a:rPr>
            </a:br>
            <a:r>
              <a:rPr lang="en-US" altLang="zh-CN" sz="1600" dirty="0">
                <a:solidFill>
                  <a:srgbClr val="000000"/>
                </a:solidFill>
                <a:latin typeface="+mn-lt"/>
                <a:ea typeface="宋体" panose="02010600030101010101" pitchFamily="2" charset="-122"/>
              </a:rPr>
              <a:t>8-D report, signed by those responsible.</a:t>
            </a:r>
          </a:p>
          <a:p>
            <a:pPr marL="379413" lvl="1" indent="0">
              <a:lnSpc>
                <a:spcPct val="90000"/>
              </a:lnSpc>
              <a:spcBef>
                <a:spcPts val="0"/>
              </a:spcBef>
              <a:spcAft>
                <a:spcPts val="0"/>
              </a:spcAft>
              <a:buClr>
                <a:schemeClr val="accent1"/>
              </a:buClr>
              <a:buSzPct val="50000"/>
              <a:defRPr/>
            </a:pPr>
            <a:r>
              <a:rPr lang="zh-CN" altLang="en-US" sz="1600" dirty="0">
                <a:solidFill>
                  <a:srgbClr val="000000"/>
                </a:solidFill>
                <a:latin typeface="+mn-lt"/>
                <a:ea typeface="宋体" panose="02010600030101010101" pitchFamily="2" charset="-122"/>
              </a:rPr>
              <a:t>     客户被告知结论，</a:t>
            </a:r>
            <a:r>
              <a:rPr lang="zh-CN" altLang="en-US" sz="1600" dirty="0">
                <a:latin typeface="+mn-lt"/>
                <a:ea typeface="宋体" panose="02010600030101010101" pitchFamily="2" charset="-122"/>
              </a:rPr>
              <a:t>并将责任人签署的</a:t>
            </a:r>
            <a:r>
              <a:rPr lang="en-US" altLang="zh-CN" sz="1600" dirty="0">
                <a:latin typeface="+mn-lt"/>
                <a:ea typeface="宋体" panose="02010600030101010101" pitchFamily="2" charset="-122"/>
              </a:rPr>
              <a:t>8-D</a:t>
            </a:r>
            <a:r>
              <a:rPr lang="zh-CN" altLang="en-US" sz="1600" dirty="0">
                <a:latin typeface="+mn-lt"/>
                <a:ea typeface="宋体" panose="02010600030101010101" pitchFamily="2" charset="-122"/>
              </a:rPr>
              <a:t>报告发送给客户。</a:t>
            </a:r>
            <a:endParaRPr lang="en-US" altLang="zh-CN" sz="1600" dirty="0">
              <a:latin typeface="+mn-lt"/>
              <a:ea typeface="宋体" panose="02010600030101010101" pitchFamily="2" charset="-122"/>
            </a:endParaRPr>
          </a:p>
          <a:p>
            <a:pPr lvl="1">
              <a:lnSpc>
                <a:spcPct val="90000"/>
              </a:lnSpc>
              <a:spcBef>
                <a:spcPct val="40000"/>
              </a:spcBef>
              <a:spcAft>
                <a:spcPct val="40000"/>
              </a:spcAft>
              <a:buClr>
                <a:schemeClr val="accent1"/>
              </a:buClr>
              <a:buSzPct val="50000"/>
              <a:buFont typeface="Wingdings" panose="05000000000000000000" pitchFamily="2" charset="2"/>
              <a:buChar char="l"/>
              <a:defRPr/>
            </a:pPr>
            <a:r>
              <a:rPr lang="en-US" altLang="zh-CN" sz="1600" dirty="0">
                <a:solidFill>
                  <a:srgbClr val="000000"/>
                </a:solidFill>
                <a:latin typeface="+mn-lt"/>
                <a:ea typeface="宋体" panose="02010600030101010101" pitchFamily="2" charset="-122"/>
              </a:rPr>
              <a:t>The completed 8-D report is archived.</a:t>
            </a:r>
            <a:r>
              <a:rPr lang="zh-CN" altLang="en-US" sz="1600" dirty="0">
                <a:solidFill>
                  <a:srgbClr val="000000"/>
                </a:solidFill>
                <a:latin typeface="+mn-lt"/>
                <a:ea typeface="宋体" panose="02010600030101010101" pitchFamily="2" charset="-122"/>
              </a:rPr>
              <a:t> </a:t>
            </a:r>
            <a:r>
              <a:rPr lang="zh-CN" altLang="en-US" sz="1600" dirty="0"/>
              <a:t>完成的</a:t>
            </a:r>
            <a:r>
              <a:rPr lang="en-US" altLang="zh-CN" sz="1600" dirty="0"/>
              <a:t>8-D</a:t>
            </a:r>
            <a:r>
              <a:rPr lang="zh-CN" altLang="en-US" sz="1600" dirty="0"/>
              <a:t>报告存档。</a:t>
            </a:r>
            <a:endParaRPr lang="en-US" altLang="zh-CN" sz="1600" dirty="0">
              <a:solidFill>
                <a:srgbClr val="000000"/>
              </a:solidFill>
              <a:latin typeface="+mn-lt"/>
              <a:ea typeface="宋体" panose="02010600030101010101" pitchFamily="2" charset="-122"/>
            </a:endParaRPr>
          </a:p>
          <a:p>
            <a:pPr>
              <a:spcBef>
                <a:spcPts val="0"/>
              </a:spcBef>
              <a:spcAft>
                <a:spcPts val="0"/>
              </a:spcAft>
              <a:buClr>
                <a:srgbClr val="5D7298"/>
              </a:buClr>
              <a:buSzPct val="65000"/>
              <a:buFont typeface="Wingdings" panose="05000000000000000000" pitchFamily="2" charset="2"/>
              <a:buNone/>
              <a:defRPr/>
            </a:pPr>
            <a:r>
              <a:rPr lang="en-US" altLang="zh-CN" dirty="0">
                <a:solidFill>
                  <a:srgbClr val="000000"/>
                </a:solidFill>
                <a:latin typeface="+mn-lt"/>
                <a:ea typeface="宋体" panose="02010600030101010101" pitchFamily="2" charset="-122"/>
              </a:rPr>
              <a:t>Final conclusion of 8-D activities related to this problem</a:t>
            </a:r>
          </a:p>
          <a:p>
            <a:pPr>
              <a:lnSpc>
                <a:spcPct val="90000"/>
              </a:lnSpc>
              <a:spcBef>
                <a:spcPct val="40000"/>
              </a:spcBef>
              <a:spcAft>
                <a:spcPct val="40000"/>
              </a:spcAft>
              <a:buClr>
                <a:srgbClr val="5D7298"/>
              </a:buClr>
              <a:buSzPct val="65000"/>
              <a:defRPr/>
            </a:pPr>
            <a:r>
              <a:rPr lang="zh-CN" altLang="en-US" dirty="0">
                <a:solidFill>
                  <a:srgbClr val="000000"/>
                </a:solidFill>
                <a:latin typeface="+mn-lt"/>
                <a:ea typeface="宋体" panose="02010600030101010101" pitchFamily="2" charset="-122"/>
              </a:rPr>
              <a:t>与此问题相关的</a:t>
            </a:r>
            <a:r>
              <a:rPr lang="en-US" altLang="zh-CN" dirty="0">
                <a:solidFill>
                  <a:srgbClr val="000000"/>
                </a:solidFill>
                <a:latin typeface="+mn-lt"/>
                <a:ea typeface="宋体" panose="02010600030101010101" pitchFamily="2" charset="-122"/>
              </a:rPr>
              <a:t>8-D</a:t>
            </a:r>
            <a:r>
              <a:rPr lang="zh-CN" altLang="en-US" dirty="0">
                <a:solidFill>
                  <a:srgbClr val="000000"/>
                </a:solidFill>
                <a:latin typeface="+mn-lt"/>
                <a:ea typeface="宋体" panose="02010600030101010101" pitchFamily="2" charset="-122"/>
              </a:rPr>
              <a:t>活动的最终结论</a:t>
            </a:r>
            <a:endParaRPr lang="en-US" altLang="zh-CN" dirty="0">
              <a:solidFill>
                <a:srgbClr val="000000"/>
              </a:solidFill>
              <a:latin typeface="+mn-lt"/>
              <a:ea typeface="宋体" panose="02010600030101010101" pitchFamily="2" charset="-122"/>
            </a:endParaRPr>
          </a:p>
        </p:txBody>
      </p:sp>
      <p:sp>
        <p:nvSpPr>
          <p:cNvPr id="17" name="AutoShape 20"/>
          <p:cNvSpPr>
            <a:spLocks noChangeArrowheads="1"/>
          </p:cNvSpPr>
          <p:nvPr>
            <p:custDataLst>
              <p:tags r:id="rId3"/>
            </p:custDataLst>
          </p:nvPr>
        </p:nvSpPr>
        <p:spPr bwMode="auto">
          <a:xfrm>
            <a:off x="849313" y="3890963"/>
            <a:ext cx="900112" cy="352425"/>
          </a:xfrm>
          <a:prstGeom prst="roundRect">
            <a:avLst>
              <a:gd name="adj" fmla="val 22926"/>
            </a:avLst>
          </a:prstGeom>
          <a:solidFill>
            <a:srgbClr val="002060"/>
          </a:solidFill>
          <a:ln w="9525">
            <a:solidFill>
              <a:schemeClr val="tx1"/>
            </a:solidFill>
            <a:round/>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a:solidFill>
                  <a:srgbClr val="FFFFFF"/>
                </a:solidFill>
                <a:latin typeface="+mn-lt"/>
                <a:ea typeface="宋体" panose="02010600030101010101" pitchFamily="2" charset="-122"/>
              </a:rPr>
              <a:t>Action</a:t>
            </a:r>
          </a:p>
        </p:txBody>
      </p:sp>
      <p:sp>
        <p:nvSpPr>
          <p:cNvPr id="18" name="AutoShape 21"/>
          <p:cNvSpPr>
            <a:spLocks noChangeArrowheads="1"/>
          </p:cNvSpPr>
          <p:nvPr>
            <p:custDataLst>
              <p:tags r:id="rId4"/>
            </p:custDataLst>
          </p:nvPr>
        </p:nvSpPr>
        <p:spPr bwMode="auto">
          <a:xfrm>
            <a:off x="1000125" y="2281238"/>
            <a:ext cx="600075" cy="358775"/>
          </a:xfrm>
          <a:prstGeom prst="roundRect">
            <a:avLst>
              <a:gd name="adj" fmla="val 25236"/>
            </a:avLst>
          </a:prstGeom>
          <a:solidFill>
            <a:srgbClr val="002060"/>
          </a:solidFill>
          <a:ln w="9525">
            <a:solidFill>
              <a:schemeClr val="tx1"/>
            </a:solidFill>
            <a:round/>
            <a:headEnd/>
            <a:tailEnd/>
          </a:ln>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a:solidFill>
                  <a:srgbClr val="FFFFFF"/>
                </a:solidFill>
                <a:latin typeface="+mn-lt"/>
                <a:ea typeface="宋体" panose="02010600030101010101" pitchFamily="2" charset="-122"/>
              </a:rPr>
              <a:t>Task</a:t>
            </a:r>
          </a:p>
        </p:txBody>
      </p:sp>
      <p:sp>
        <p:nvSpPr>
          <p:cNvPr id="19" name="AutoShape 22"/>
          <p:cNvSpPr>
            <a:spLocks noChangeArrowheads="1"/>
          </p:cNvSpPr>
          <p:nvPr>
            <p:custDataLst>
              <p:tags r:id="rId5"/>
            </p:custDataLst>
          </p:nvPr>
        </p:nvSpPr>
        <p:spPr bwMode="auto">
          <a:xfrm>
            <a:off x="833438" y="5410200"/>
            <a:ext cx="933450" cy="365125"/>
          </a:xfrm>
          <a:prstGeom prst="roundRect">
            <a:avLst>
              <a:gd name="adj" fmla="val 27569"/>
            </a:avLst>
          </a:prstGeom>
          <a:solidFill>
            <a:srgbClr val="002060"/>
          </a:solidFill>
          <a:ln w="9525">
            <a:solidFill>
              <a:schemeClr val="tx1"/>
            </a:solidFill>
            <a:round/>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400">
                <a:solidFill>
                  <a:srgbClr val="FFFFFF"/>
                </a:solidFill>
                <a:latin typeface="+mn-lt"/>
                <a:ea typeface="宋体" panose="02010600030101010101" pitchFamily="2" charset="-122"/>
              </a:rPr>
              <a:t>Target</a:t>
            </a:r>
          </a:p>
        </p:txBody>
      </p:sp>
      <p:sp>
        <p:nvSpPr>
          <p:cNvPr id="20" name="Slide Number Placeholder 4">
            <a:extLst>
              <a:ext uri="{FF2B5EF4-FFF2-40B4-BE49-F238E27FC236}">
                <a16:creationId xmlns:a16="http://schemas.microsoft.com/office/drawing/2014/main" id="{7384F4D1-D1D1-43FD-BE72-72D371AD5816}"/>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37</a:t>
            </a:fld>
            <a:r>
              <a:rPr lang="de-DE" altLang="en-US" sz="1000" dirty="0">
                <a:solidFill>
                  <a:srgbClr val="0F2364"/>
                </a:solidFill>
              </a:rPr>
              <a:t> </a:t>
            </a:r>
            <a:endParaRPr lang="de-DE" altLang="en-US" sz="700" dirty="0">
              <a:solidFill>
                <a:srgbClr val="0F23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blinds(horizontal)">
                                      <p:cBhvr>
                                        <p:cTn id="10" dur="500"/>
                                        <p:tgtEl>
                                          <p:spTgt spid="1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nodeType="with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blinds(horizontal)">
                                      <p:cBhvr>
                                        <p:cTn id="18" dur="500"/>
                                        <p:tgtEl>
                                          <p:spTgt spid="16">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blinds(horizontal)">
                                      <p:cBhvr>
                                        <p:cTn id="21" dur="500"/>
                                        <p:tgtEl>
                                          <p:spTgt spid="16">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blinds(horizontal)">
                                      <p:cBhvr>
                                        <p:cTn id="24" dur="500"/>
                                        <p:tgtEl>
                                          <p:spTgt spid="16">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blinds(horizontal)">
                                      <p:cBhvr>
                                        <p:cTn id="27" dur="500"/>
                                        <p:tgtEl>
                                          <p:spTgt spid="16">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6">
                                            <p:txEl>
                                              <p:pRg st="5" end="5"/>
                                            </p:txEl>
                                          </p:spTgt>
                                        </p:tgtEl>
                                        <p:attrNameLst>
                                          <p:attrName>style.visibility</p:attrName>
                                        </p:attrNameLst>
                                      </p:cBhvr>
                                      <p:to>
                                        <p:strVal val="visible"/>
                                      </p:to>
                                    </p:set>
                                    <p:animEffect transition="in" filter="blinds(horizontal)">
                                      <p:cBhvr>
                                        <p:cTn id="30" dur="500"/>
                                        <p:tgtEl>
                                          <p:spTgt spid="16">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animEffect transition="in" filter="blinds(horizontal)">
                                      <p:cBhvr>
                                        <p:cTn id="33" dur="500"/>
                                        <p:tgtEl>
                                          <p:spTgt spid="16">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6">
                                            <p:txEl>
                                              <p:pRg st="7" end="7"/>
                                            </p:txEl>
                                          </p:spTgt>
                                        </p:tgtEl>
                                        <p:attrNameLst>
                                          <p:attrName>style.visibility</p:attrName>
                                        </p:attrNameLst>
                                      </p:cBhvr>
                                      <p:to>
                                        <p:strVal val="visible"/>
                                      </p:to>
                                    </p:set>
                                    <p:animEffect transition="in" filter="blinds(horizontal)">
                                      <p:cBhvr>
                                        <p:cTn id="36" dur="500"/>
                                        <p:tgtEl>
                                          <p:spTgt spid="16">
                                            <p:txEl>
                                              <p:pRg st="7" end="7"/>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animEffect transition="in" filter="blinds(horizontal)">
                                      <p:cBhvr>
                                        <p:cTn id="39" dur="500"/>
                                        <p:tgtEl>
                                          <p:spTgt spid="16">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par>
                                <p:cTn id="45" presetID="3" presetClass="entr" presetSubtype="10" fill="hold" nodeType="withEffect">
                                  <p:stCondLst>
                                    <p:cond delay="0"/>
                                  </p:stCondLst>
                                  <p:childTnLst>
                                    <p:set>
                                      <p:cBhvr>
                                        <p:cTn id="46" dur="1" fill="hold">
                                          <p:stCondLst>
                                            <p:cond delay="0"/>
                                          </p:stCondLst>
                                        </p:cTn>
                                        <p:tgtEl>
                                          <p:spTgt spid="16">
                                            <p:txEl>
                                              <p:pRg st="9" end="9"/>
                                            </p:txEl>
                                          </p:spTgt>
                                        </p:tgtEl>
                                        <p:attrNameLst>
                                          <p:attrName>style.visibility</p:attrName>
                                        </p:attrNameLst>
                                      </p:cBhvr>
                                      <p:to>
                                        <p:strVal val="visible"/>
                                      </p:to>
                                    </p:set>
                                    <p:animEffect transition="in" filter="blinds(horizontal)">
                                      <p:cBhvr>
                                        <p:cTn id="47" dur="500"/>
                                        <p:tgtEl>
                                          <p:spTgt spid="16">
                                            <p:txEl>
                                              <p:pRg st="9" end="9"/>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16">
                                            <p:txEl>
                                              <p:pRg st="10" end="10"/>
                                            </p:txEl>
                                          </p:spTgt>
                                        </p:tgtEl>
                                        <p:attrNameLst>
                                          <p:attrName>style.visibility</p:attrName>
                                        </p:attrNameLst>
                                      </p:cBhvr>
                                      <p:to>
                                        <p:strVal val="visible"/>
                                      </p:to>
                                    </p:set>
                                    <p:animEffect transition="in" filter="blinds(horizontal)">
                                      <p:cBhvr>
                                        <p:cTn id="50"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D8 — Final meeting</a:t>
            </a:r>
            <a:br>
              <a:rPr lang="en-US" altLang="zh-CN" dirty="0">
                <a:latin typeface="+mn-lt"/>
                <a:ea typeface="宋体" panose="02010600030101010101" pitchFamily="2" charset="-122"/>
              </a:rPr>
            </a:br>
            <a:r>
              <a:rPr lang="en-US" altLang="zh-CN" dirty="0">
                <a:ea typeface="宋体" panose="02010600030101010101" pitchFamily="2" charset="-122"/>
              </a:rPr>
              <a:t>D8</a:t>
            </a:r>
            <a:r>
              <a:rPr lang="zh-CN" altLang="en-US" dirty="0">
                <a:ea typeface="宋体" panose="02010600030101010101" pitchFamily="2" charset="-122"/>
              </a:rPr>
              <a:t> </a:t>
            </a:r>
            <a:r>
              <a:rPr lang="en-US" altLang="zh-CN" dirty="0">
                <a:ea typeface="宋体" panose="02010600030101010101" pitchFamily="2" charset="-122"/>
              </a:rPr>
              <a:t>–</a:t>
            </a:r>
            <a:r>
              <a:rPr lang="zh-CN" altLang="en-US" dirty="0">
                <a:ea typeface="宋体" panose="02010600030101010101" pitchFamily="2" charset="-122"/>
              </a:rPr>
              <a:t> 末次会议</a:t>
            </a:r>
            <a:endParaRPr lang="en-US" altLang="en-US" dirty="0">
              <a:latin typeface="+mn-lt"/>
            </a:endParaRPr>
          </a:p>
        </p:txBody>
      </p:sp>
      <p:grpSp>
        <p:nvGrpSpPr>
          <p:cNvPr id="2" name="Group 1">
            <a:extLst>
              <a:ext uri="{FF2B5EF4-FFF2-40B4-BE49-F238E27FC236}">
                <a16:creationId xmlns:a16="http://schemas.microsoft.com/office/drawing/2014/main" id="{0BFC4733-5087-4A23-BBC9-2CC9852790E4}"/>
              </a:ext>
            </a:extLst>
          </p:cNvPr>
          <p:cNvGrpSpPr/>
          <p:nvPr/>
        </p:nvGrpSpPr>
        <p:grpSpPr>
          <a:xfrm>
            <a:off x="934243" y="1676400"/>
            <a:ext cx="7278688" cy="3370581"/>
            <a:chOff x="828675" y="2286000"/>
            <a:chExt cx="7278688" cy="3370581"/>
          </a:xfrm>
        </p:grpSpPr>
        <p:pic>
          <p:nvPicPr>
            <p:cNvPr id="56326" name="Picture 13"/>
            <p:cNvPicPr>
              <a:picLocks noChangeAspect="1"/>
            </p:cNvPicPr>
            <p:nvPr/>
          </p:nvPicPr>
          <p:blipFill>
            <a:blip r:embed="rId2">
              <a:extLst>
                <a:ext uri="{28A0092B-C50C-407E-A947-70E740481C1C}">
                  <a14:useLocalDpi xmlns:a14="http://schemas.microsoft.com/office/drawing/2010/main" val="0"/>
                </a:ext>
              </a:extLst>
            </a:blip>
            <a:srcRect l="27502" t="37259" r="26167" b="57904"/>
            <a:stretch>
              <a:fillRect/>
            </a:stretch>
          </p:blipFill>
          <p:spPr bwMode="auto">
            <a:xfrm>
              <a:off x="828675" y="2286000"/>
              <a:ext cx="70596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Box 1"/>
            <p:cNvSpPr txBox="1">
              <a:spLocks noChangeArrowheads="1"/>
            </p:cNvSpPr>
            <p:nvPr/>
          </p:nvSpPr>
          <p:spPr bwMode="auto">
            <a:xfrm>
              <a:off x="838200" y="3124200"/>
              <a:ext cx="72691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Please fill in interim 8D report submission date and responsible person’s name.</a:t>
              </a:r>
            </a:p>
            <a:p>
              <a:r>
                <a:rPr lang="zh-CN" altLang="en-US" sz="1600" dirty="0"/>
                <a:t>请填写临时</a:t>
              </a:r>
              <a:r>
                <a:rPr lang="en-US" altLang="zh-CN" sz="1600" dirty="0"/>
                <a:t>8D</a:t>
              </a:r>
              <a:r>
                <a:rPr lang="zh-CN" altLang="en-US" sz="1600" dirty="0"/>
                <a:t>报告提交日期和负责人姓名。</a:t>
              </a:r>
            </a:p>
            <a:p>
              <a:endParaRPr lang="en-US" altLang="en-US" sz="1600" dirty="0"/>
            </a:p>
          </p:txBody>
        </p:sp>
        <p:pic>
          <p:nvPicPr>
            <p:cNvPr id="56328" name="Picture 15"/>
            <p:cNvPicPr>
              <a:picLocks noChangeAspect="1"/>
            </p:cNvPicPr>
            <p:nvPr/>
          </p:nvPicPr>
          <p:blipFill>
            <a:blip r:embed="rId3">
              <a:extLst>
                <a:ext uri="{28A0092B-C50C-407E-A947-70E740481C1C}">
                  <a14:useLocalDpi xmlns:a14="http://schemas.microsoft.com/office/drawing/2010/main" val="0"/>
                </a:ext>
              </a:extLst>
            </a:blip>
            <a:srcRect l="27567" t="43230" r="26241" b="48438"/>
            <a:stretch>
              <a:fillRect/>
            </a:stretch>
          </p:blipFill>
          <p:spPr bwMode="auto">
            <a:xfrm>
              <a:off x="828675" y="3795713"/>
              <a:ext cx="70389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TextBox 1"/>
            <p:cNvSpPr txBox="1">
              <a:spLocks noChangeArrowheads="1"/>
            </p:cNvSpPr>
            <p:nvPr/>
          </p:nvSpPr>
          <p:spPr bwMode="auto">
            <a:xfrm>
              <a:off x="838200" y="5164138"/>
              <a:ext cx="72691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Please fill in Final 8D report submission date and responsible person’s name.</a:t>
              </a:r>
            </a:p>
            <a:p>
              <a:r>
                <a:rPr lang="zh-CN" altLang="en-US" sz="1600" dirty="0"/>
                <a:t>请填写最终</a:t>
              </a:r>
              <a:r>
                <a:rPr lang="en-US" altLang="zh-CN" sz="1600" dirty="0"/>
                <a:t>8D</a:t>
              </a:r>
              <a:r>
                <a:rPr lang="zh-CN" altLang="en-US" sz="1600" dirty="0"/>
                <a:t>报告提交日期和负责人姓名。</a:t>
              </a:r>
              <a:endParaRPr lang="en-US" altLang="en-US" sz="1600" dirty="0"/>
            </a:p>
          </p:txBody>
        </p:sp>
      </p:grpSp>
      <p:sp>
        <p:nvSpPr>
          <p:cNvPr id="9" name="Slide Number Placeholder 4">
            <a:extLst>
              <a:ext uri="{FF2B5EF4-FFF2-40B4-BE49-F238E27FC236}">
                <a16:creationId xmlns:a16="http://schemas.microsoft.com/office/drawing/2014/main" id="{68BA0B18-5A4D-42BC-8C17-FAE54502A2EF}"/>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38</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539552" y="1538406"/>
            <a:ext cx="3240360" cy="4770914"/>
          </a:xfrm>
          <a:prstGeom prst="roundRect">
            <a:avLst>
              <a:gd name="adj" fmla="val 2162"/>
            </a:avLst>
          </a:prstGeom>
          <a:gradFill flip="none" rotWithShape="1">
            <a:gsLst>
              <a:gs pos="0">
                <a:schemeClr val="accent2">
                  <a:lumMod val="40000"/>
                  <a:lumOff val="60000"/>
                </a:schemeClr>
              </a:gs>
              <a:gs pos="10000">
                <a:schemeClr val="accent6"/>
              </a:gs>
              <a:gs pos="100000">
                <a:schemeClr val="bg2"/>
              </a:gs>
            </a:gsLst>
            <a:path path="circle">
              <a:fillToRect l="100000" t="100000"/>
            </a:path>
            <a:tileRect r="-100000" b="-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2">
            <a:extLst>
              <a:ext uri="{FF2B5EF4-FFF2-40B4-BE49-F238E27FC236}">
                <a16:creationId xmlns:a16="http://schemas.microsoft.com/office/drawing/2014/main" id="{E4E6EED8-0A21-4371-B1DE-FA77D77A0D9C}"/>
              </a:ext>
            </a:extLst>
          </p:cNvPr>
          <p:cNvSpPr txBox="1">
            <a:spLocks/>
          </p:cNvSpPr>
          <p:nvPr/>
        </p:nvSpPr>
        <p:spPr>
          <a:xfrm>
            <a:off x="3779838" y="6562725"/>
            <a:ext cx="4359275" cy="2952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1000" dirty="0"/>
              <a:t>8D Training suppliers | Keppmann | HCC-PU-QME - Lippstadt, Nov 2017</a:t>
            </a:r>
          </a:p>
        </p:txBody>
      </p:sp>
      <p:sp>
        <p:nvSpPr>
          <p:cNvPr id="5" name="Rectangle 4">
            <a:extLst>
              <a:ext uri="{FF2B5EF4-FFF2-40B4-BE49-F238E27FC236}">
                <a16:creationId xmlns:a16="http://schemas.microsoft.com/office/drawing/2014/main" id="{7B6816CF-E0DE-4EC5-88BA-D84590228B30}"/>
              </a:ext>
            </a:extLst>
          </p:cNvPr>
          <p:cNvSpPr/>
          <p:nvPr/>
        </p:nvSpPr>
        <p:spPr>
          <a:xfrm>
            <a:off x="4038600" y="2514600"/>
            <a:ext cx="4800600" cy="3276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Ø"/>
              <a:defRPr/>
            </a:pPr>
            <a:r>
              <a:rPr lang="en-US" b="1" dirty="0">
                <a:solidFill>
                  <a:schemeClr val="accent6">
                    <a:lumMod val="60000"/>
                    <a:lumOff val="40000"/>
                  </a:schemeClr>
                </a:solidFill>
              </a:rPr>
              <a:t>Motivation to make the 8D report</a:t>
            </a:r>
          </a:p>
          <a:p>
            <a:pPr>
              <a:defRPr/>
            </a:pPr>
            <a:r>
              <a:rPr lang="zh-CN" altLang="en-US" b="1" dirty="0">
                <a:solidFill>
                  <a:schemeClr val="accent6">
                    <a:lumMod val="60000"/>
                    <a:lumOff val="40000"/>
                  </a:schemeClr>
                </a:solidFill>
              </a:rPr>
              <a:t>     编写</a:t>
            </a:r>
            <a:r>
              <a:rPr lang="en-US" altLang="zh-CN" b="1" dirty="0">
                <a:solidFill>
                  <a:schemeClr val="accent6">
                    <a:lumMod val="60000"/>
                    <a:lumOff val="40000"/>
                  </a:schemeClr>
                </a:solidFill>
              </a:rPr>
              <a:t>8D</a:t>
            </a:r>
            <a:r>
              <a:rPr lang="zh-CN" altLang="en-US" b="1" dirty="0">
                <a:solidFill>
                  <a:schemeClr val="accent6">
                    <a:lumMod val="60000"/>
                    <a:lumOff val="40000"/>
                  </a:schemeClr>
                </a:solidFill>
              </a:rPr>
              <a:t>报告的动机</a:t>
            </a:r>
            <a:endParaRPr lang="en-US" b="1" dirty="0">
              <a:solidFill>
                <a:schemeClr val="accent6">
                  <a:lumMod val="60000"/>
                  <a:lumOff val="40000"/>
                </a:schemeClr>
              </a:solidFill>
            </a:endParaRPr>
          </a:p>
          <a:p>
            <a:pPr>
              <a:defRPr/>
            </a:pPr>
            <a:endParaRPr lang="en-US" b="1" dirty="0">
              <a:solidFill>
                <a:schemeClr val="tx1"/>
              </a:solidFill>
            </a:endParaRPr>
          </a:p>
          <a:p>
            <a:pPr marL="285750" indent="-285750">
              <a:buFont typeface="Wingdings" panose="05000000000000000000" pitchFamily="2" charset="2"/>
              <a:buChar char="Ø"/>
              <a:defRPr/>
            </a:pPr>
            <a:r>
              <a:rPr lang="en-US" b="1" dirty="0">
                <a:solidFill>
                  <a:schemeClr val="accent6">
                    <a:lumMod val="60000"/>
                    <a:lumOff val="40000"/>
                  </a:schemeClr>
                </a:solidFill>
              </a:rPr>
              <a:t>How to fill out Hella 8D report</a:t>
            </a:r>
          </a:p>
          <a:p>
            <a:pPr>
              <a:defRPr/>
            </a:pPr>
            <a:r>
              <a:rPr lang="zh-CN" altLang="en-US" b="1" dirty="0">
                <a:solidFill>
                  <a:schemeClr val="tx2">
                    <a:lumMod val="50000"/>
                  </a:schemeClr>
                </a:solidFill>
              </a:rPr>
              <a:t>     </a:t>
            </a:r>
            <a:r>
              <a:rPr lang="zh-CN" altLang="en-US" b="1" dirty="0">
                <a:solidFill>
                  <a:schemeClr val="accent6">
                    <a:lumMod val="60000"/>
                    <a:lumOff val="40000"/>
                  </a:schemeClr>
                </a:solidFill>
              </a:rPr>
              <a:t>如何填写海拉</a:t>
            </a:r>
            <a:r>
              <a:rPr lang="en-US" altLang="zh-CN" b="1" dirty="0">
                <a:solidFill>
                  <a:schemeClr val="accent6">
                    <a:lumMod val="60000"/>
                    <a:lumOff val="40000"/>
                  </a:schemeClr>
                </a:solidFill>
              </a:rPr>
              <a:t>8D</a:t>
            </a:r>
            <a:r>
              <a:rPr lang="zh-CN" altLang="en-US" b="1" dirty="0">
                <a:solidFill>
                  <a:schemeClr val="accent6">
                    <a:lumMod val="60000"/>
                    <a:lumOff val="40000"/>
                  </a:schemeClr>
                </a:solidFill>
              </a:rPr>
              <a:t>报告</a:t>
            </a:r>
            <a:endParaRPr lang="en-US" b="1" dirty="0">
              <a:solidFill>
                <a:schemeClr val="accent6">
                  <a:lumMod val="60000"/>
                  <a:lumOff val="40000"/>
                </a:schemeClr>
              </a:solidFill>
            </a:endParaRPr>
          </a:p>
          <a:p>
            <a:pPr marL="285750" indent="-285750">
              <a:buFont typeface="Wingdings" panose="05000000000000000000" pitchFamily="2" charset="2"/>
              <a:buChar char="Ø"/>
              <a:defRPr/>
            </a:pPr>
            <a:endParaRPr lang="en-US" b="1" dirty="0">
              <a:solidFill>
                <a:schemeClr val="accent6">
                  <a:lumMod val="60000"/>
                  <a:lumOff val="40000"/>
                </a:schemeClr>
              </a:solidFill>
            </a:endParaRPr>
          </a:p>
          <a:p>
            <a:pPr marL="285750" indent="-285750">
              <a:buFont typeface="Wingdings" panose="05000000000000000000" pitchFamily="2" charset="2"/>
              <a:buChar char="Ø"/>
              <a:defRPr/>
            </a:pPr>
            <a:r>
              <a:rPr lang="en-US" b="1" dirty="0">
                <a:solidFill>
                  <a:schemeClr val="tx2">
                    <a:lumMod val="50000"/>
                  </a:schemeClr>
                </a:solidFill>
              </a:rPr>
              <a:t>8D Report Evaluation</a:t>
            </a:r>
          </a:p>
          <a:p>
            <a:pPr>
              <a:defRPr/>
            </a:pPr>
            <a:r>
              <a:rPr lang="zh-CN" altLang="en-US" b="1" dirty="0">
                <a:solidFill>
                  <a:schemeClr val="tx2">
                    <a:lumMod val="50000"/>
                  </a:schemeClr>
                </a:solidFill>
              </a:rPr>
              <a:t>     </a:t>
            </a:r>
            <a:r>
              <a:rPr lang="en-US" altLang="zh-CN" b="1" dirty="0">
                <a:solidFill>
                  <a:schemeClr val="tx2">
                    <a:lumMod val="50000"/>
                  </a:schemeClr>
                </a:solidFill>
              </a:rPr>
              <a:t>8D</a:t>
            </a:r>
            <a:r>
              <a:rPr lang="zh-CN" altLang="en-US" b="1" dirty="0">
                <a:solidFill>
                  <a:schemeClr val="tx2">
                    <a:lumMod val="50000"/>
                  </a:schemeClr>
                </a:solidFill>
              </a:rPr>
              <a:t>报告的评估</a:t>
            </a:r>
            <a:endParaRPr lang="en-US" b="1" dirty="0">
              <a:solidFill>
                <a:schemeClr val="tx2">
                  <a:lumMod val="50000"/>
                </a:schemeClr>
              </a:solidFill>
            </a:endParaRPr>
          </a:p>
        </p:txBody>
      </p:sp>
    </p:spTree>
    <p:extLst>
      <p:ext uri="{BB962C8B-B14F-4D97-AF65-F5344CB8AC3E}">
        <p14:creationId xmlns:p14="http://schemas.microsoft.com/office/powerpoint/2010/main" val="199053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549275"/>
            <a:ext cx="8067675" cy="696913"/>
          </a:xfrm>
        </p:spPr>
        <p:txBody>
          <a:bodyPr/>
          <a:lstStyle/>
          <a:p>
            <a:r>
              <a:rPr lang="en-US" altLang="en-US" dirty="0">
                <a:ea typeface="宋体" panose="02010600030101010101" pitchFamily="2" charset="-122"/>
              </a:rPr>
              <a:t>Advantages</a:t>
            </a:r>
            <a:br>
              <a:rPr lang="en-US" altLang="en-US" dirty="0">
                <a:ea typeface="宋体" panose="02010600030101010101" pitchFamily="2" charset="-122"/>
              </a:rPr>
            </a:br>
            <a:r>
              <a:rPr lang="zh-CN" altLang="en-US" dirty="0">
                <a:ea typeface="宋体" panose="02010600030101010101" pitchFamily="2" charset="-122"/>
              </a:rPr>
              <a:t>优点</a:t>
            </a:r>
            <a:endParaRPr lang="en-US" altLang="en-US" dirty="0">
              <a:ea typeface="宋体" panose="02010600030101010101" pitchFamily="2" charset="-122"/>
            </a:endParaRPr>
          </a:p>
        </p:txBody>
      </p:sp>
      <p:sp>
        <p:nvSpPr>
          <p:cNvPr id="14339" name="Rectangle 5"/>
          <p:cNvSpPr>
            <a:spLocks noChangeArrowheads="1"/>
          </p:cNvSpPr>
          <p:nvPr/>
        </p:nvSpPr>
        <p:spPr bwMode="auto">
          <a:xfrm>
            <a:off x="395288" y="1557338"/>
            <a:ext cx="8139112"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spcAft>
                <a:spcPct val="0"/>
              </a:spcAft>
              <a:buSzTx/>
              <a:buFont typeface="Wingdings" panose="05000000000000000000" pitchFamily="2" charset="2"/>
              <a:buChar char="Ø"/>
            </a:pPr>
            <a:r>
              <a:rPr lang="en-US" altLang="en-US" sz="1800" dirty="0"/>
              <a:t>Easy and logically method, clearly shows next steps of problem solution.</a:t>
            </a:r>
          </a:p>
          <a:p>
            <a:pPr marL="0" indent="0" eaLnBrk="1" hangingPunct="1">
              <a:lnSpc>
                <a:spcPct val="150000"/>
              </a:lnSpc>
              <a:spcBef>
                <a:spcPct val="0"/>
              </a:spcBef>
              <a:spcAft>
                <a:spcPct val="0"/>
              </a:spcAft>
              <a:buSzTx/>
              <a:buNone/>
            </a:pPr>
            <a:r>
              <a:rPr lang="zh-CN" altLang="en-US" sz="1800" dirty="0"/>
              <a:t>     容易且具逻辑的方法，清晰的展现问题解决的下一步动作。</a:t>
            </a:r>
            <a:endParaRPr lang="en-US" altLang="en-US" sz="1800" dirty="0"/>
          </a:p>
          <a:p>
            <a:pPr eaLnBrk="1" hangingPunct="1">
              <a:lnSpc>
                <a:spcPct val="150000"/>
              </a:lnSpc>
              <a:spcBef>
                <a:spcPct val="0"/>
              </a:spcBef>
              <a:spcAft>
                <a:spcPct val="0"/>
              </a:spcAft>
              <a:buSzTx/>
              <a:buFont typeface="Wingdings" panose="05000000000000000000" pitchFamily="2" charset="2"/>
              <a:buChar char="Ø"/>
            </a:pPr>
            <a:r>
              <a:rPr lang="en-US" altLang="en-US" sz="1800" dirty="0"/>
              <a:t>The method is known and used by all companies from the automotive industry.</a:t>
            </a:r>
          </a:p>
          <a:p>
            <a:pPr marL="0" indent="0" eaLnBrk="1" hangingPunct="1">
              <a:lnSpc>
                <a:spcPct val="150000"/>
              </a:lnSpc>
              <a:spcBef>
                <a:spcPct val="0"/>
              </a:spcBef>
              <a:spcAft>
                <a:spcPct val="0"/>
              </a:spcAft>
              <a:buSzTx/>
              <a:buNone/>
            </a:pPr>
            <a:r>
              <a:rPr lang="zh-CN" altLang="en-US" sz="1800" dirty="0"/>
              <a:t>      这个方法众所周知并普遍运用于汽车行业。</a:t>
            </a:r>
            <a:endParaRPr lang="en-US" altLang="en-US" sz="1800" dirty="0"/>
          </a:p>
          <a:p>
            <a:pPr eaLnBrk="1" hangingPunct="1">
              <a:lnSpc>
                <a:spcPct val="150000"/>
              </a:lnSpc>
              <a:spcBef>
                <a:spcPct val="0"/>
              </a:spcBef>
              <a:spcAft>
                <a:spcPct val="0"/>
              </a:spcAft>
              <a:buSzTx/>
              <a:buFont typeface="Wingdings" panose="05000000000000000000" pitchFamily="2" charset="2"/>
              <a:buChar char="Ø"/>
            </a:pPr>
            <a:r>
              <a:rPr lang="en-US" altLang="en-US" sz="1800" dirty="0"/>
              <a:t>Often this is a required method of documenting the Corrective/Preventive action for the problem.</a:t>
            </a:r>
          </a:p>
          <a:p>
            <a:pPr marL="0" indent="0" eaLnBrk="1" hangingPunct="1">
              <a:lnSpc>
                <a:spcPct val="150000"/>
              </a:lnSpc>
              <a:spcBef>
                <a:spcPct val="0"/>
              </a:spcBef>
              <a:spcAft>
                <a:spcPct val="0"/>
              </a:spcAft>
              <a:buSzTx/>
              <a:buNone/>
            </a:pPr>
            <a:r>
              <a:rPr lang="zh-CN" altLang="en-US" sz="1800" dirty="0"/>
              <a:t>      通常被要求对问题的纠正预防措施进行文件化管理的方法。</a:t>
            </a:r>
            <a:endParaRPr lang="en-US" altLang="en-US" sz="1800" dirty="0"/>
          </a:p>
          <a:p>
            <a:pPr eaLnBrk="1" hangingPunct="1">
              <a:lnSpc>
                <a:spcPct val="150000"/>
              </a:lnSpc>
              <a:spcBef>
                <a:spcPct val="0"/>
              </a:spcBef>
              <a:spcAft>
                <a:spcPct val="0"/>
              </a:spcAft>
              <a:buSzTx/>
              <a:buFont typeface="Wingdings" panose="05000000000000000000" pitchFamily="2" charset="2"/>
              <a:buChar char="Ø"/>
            </a:pPr>
            <a:r>
              <a:rPr lang="en-US" altLang="en-US" sz="1800" dirty="0"/>
              <a:t>An excellent way of reporting nonconformance’s to suppliers and their Corrective/Preventive actions.</a:t>
            </a:r>
          </a:p>
          <a:p>
            <a:pPr marL="0" indent="0" eaLnBrk="1" hangingPunct="1">
              <a:lnSpc>
                <a:spcPct val="150000"/>
              </a:lnSpc>
              <a:spcBef>
                <a:spcPct val="0"/>
              </a:spcBef>
              <a:spcAft>
                <a:spcPct val="0"/>
              </a:spcAft>
              <a:buSzTx/>
              <a:buNone/>
            </a:pPr>
            <a:r>
              <a:rPr lang="zh-CN" altLang="en-US" sz="1800" dirty="0"/>
              <a:t>     它是一种供应商用于报告不合格和纠正</a:t>
            </a:r>
            <a:r>
              <a:rPr lang="en-US" sz="1800" dirty="0"/>
              <a:t>/</a:t>
            </a:r>
            <a:r>
              <a:rPr lang="zh-CN" altLang="en-US" sz="1800" dirty="0"/>
              <a:t>预防措施的好方法。</a:t>
            </a:r>
            <a:endParaRPr lang="en-US" altLang="en-US" sz="1800" dirty="0"/>
          </a:p>
        </p:txBody>
      </p:sp>
      <p:sp>
        <p:nvSpPr>
          <p:cNvPr id="14340" name="Rectangle 6"/>
          <p:cNvSpPr>
            <a:spLocks noChangeArrowheads="1"/>
          </p:cNvSpPr>
          <p:nvPr/>
        </p:nvSpPr>
        <p:spPr bwMode="auto">
          <a:xfrm>
            <a:off x="2268538" y="2420938"/>
            <a:ext cx="28797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0"/>
              </a:spcAft>
              <a:buSzTx/>
              <a:buFontTx/>
              <a:buNone/>
            </a:pPr>
            <a:endParaRPr lang="en-US" altLang="en-US" sz="1800"/>
          </a:p>
        </p:txBody>
      </p:sp>
      <p:sp>
        <p:nvSpPr>
          <p:cNvPr id="14341" name="Slide Number Placeholder 4"/>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4</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41338" y="390465"/>
            <a:ext cx="8067675" cy="696913"/>
          </a:xfrm>
        </p:spPr>
        <p:txBody>
          <a:bodyPr/>
          <a:lstStyle/>
          <a:p>
            <a:r>
              <a:rPr lang="en-US" altLang="en-US" dirty="0">
                <a:ea typeface="宋体" panose="02010600030101010101" pitchFamily="2" charset="-122"/>
              </a:rPr>
              <a:t>8D Report Evaluation</a:t>
            </a:r>
            <a:r>
              <a:rPr lang="zh-CN" altLang="en-US" dirty="0">
                <a:ea typeface="宋体" panose="02010600030101010101" pitchFamily="2" charset="-122"/>
              </a:rPr>
              <a:t>  </a:t>
            </a:r>
            <a:r>
              <a:rPr lang="en-US" altLang="zh-CN" dirty="0">
                <a:ea typeface="宋体" panose="02010600030101010101" pitchFamily="2" charset="-122"/>
              </a:rPr>
              <a:t>8D</a:t>
            </a:r>
            <a:r>
              <a:rPr lang="zh-CN" altLang="en-US" dirty="0">
                <a:ea typeface="宋体" panose="02010600030101010101" pitchFamily="2" charset="-122"/>
              </a:rPr>
              <a:t>报告评估</a:t>
            </a:r>
            <a:br>
              <a:rPr lang="en-US" altLang="en-US" dirty="0">
                <a:ea typeface="宋体" panose="02010600030101010101" pitchFamily="2" charset="-122"/>
              </a:rPr>
            </a:br>
            <a:r>
              <a:rPr lang="en-US" altLang="en-US" dirty="0">
                <a:ea typeface="宋体" panose="02010600030101010101" pitchFamily="2" charset="-122"/>
              </a:rPr>
              <a:t>  </a:t>
            </a:r>
            <a:r>
              <a:rPr lang="en-US" altLang="en-US" sz="1800" b="0" i="1" dirty="0">
                <a:ea typeface="宋体" panose="02010600030101010101" pitchFamily="2" charset="-122"/>
              </a:rPr>
              <a:t>Why need to do evaluation?</a:t>
            </a:r>
            <a:r>
              <a:rPr lang="zh-CN" altLang="en-US" sz="1800" b="0" i="1" dirty="0">
                <a:ea typeface="宋体" panose="02010600030101010101" pitchFamily="2" charset="-122"/>
              </a:rPr>
              <a:t> 为什么需要评估？</a:t>
            </a:r>
            <a:endParaRPr lang="en-US" altLang="en-US" b="0" i="1" dirty="0">
              <a:ea typeface="宋体" panose="02010600030101010101" pitchFamily="2" charset="-122"/>
            </a:endParaRPr>
          </a:p>
        </p:txBody>
      </p:sp>
      <p:sp>
        <p:nvSpPr>
          <p:cNvPr id="14339" name="Rectangle 5"/>
          <p:cNvSpPr>
            <a:spLocks noChangeArrowheads="1"/>
          </p:cNvSpPr>
          <p:nvPr/>
        </p:nvSpPr>
        <p:spPr bwMode="auto">
          <a:xfrm>
            <a:off x="395288" y="1557338"/>
            <a:ext cx="813911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0"/>
              </a:spcAft>
              <a:buSzTx/>
              <a:buFont typeface="Wingdings" panose="05000000000000000000" pitchFamily="2" charset="2"/>
              <a:buChar char="Ø"/>
            </a:pPr>
            <a:r>
              <a:rPr lang="en-US" altLang="en-US" sz="1800" dirty="0"/>
              <a:t>Use the same criteria to assess 8D report objectively, to reflect the capability of suppliers</a:t>
            </a:r>
          </a:p>
          <a:p>
            <a:pPr marL="0" indent="0" eaLnBrk="1" hangingPunct="1">
              <a:spcBef>
                <a:spcPct val="0"/>
              </a:spcBef>
              <a:spcAft>
                <a:spcPct val="0"/>
              </a:spcAft>
              <a:buSzTx/>
              <a:buNone/>
            </a:pPr>
            <a:r>
              <a:rPr lang="zh-CN" altLang="en-US" sz="1800" dirty="0"/>
              <a:t>     使用相同的标准客观地评估</a:t>
            </a:r>
            <a:r>
              <a:rPr lang="en-US" altLang="zh-CN" sz="1800" dirty="0"/>
              <a:t>8D</a:t>
            </a:r>
            <a:r>
              <a:rPr lang="zh-CN" altLang="en-US" sz="1800" dirty="0"/>
              <a:t>报告，以反应供应商的能力。</a:t>
            </a:r>
          </a:p>
          <a:p>
            <a:pPr eaLnBrk="1" hangingPunct="1">
              <a:spcBef>
                <a:spcPct val="0"/>
              </a:spcBef>
              <a:spcAft>
                <a:spcPct val="0"/>
              </a:spcAft>
              <a:buSzTx/>
              <a:buFont typeface="Wingdings" panose="05000000000000000000" pitchFamily="2" charset="2"/>
              <a:buChar char="Ø"/>
            </a:pPr>
            <a:r>
              <a:rPr lang="en-US" altLang="en-US" sz="1800" dirty="0"/>
              <a:t>Be able to clearly recognize which part of the report does not meet the requirements and make corrections accordingly.</a:t>
            </a:r>
          </a:p>
          <a:p>
            <a:pPr marL="0" indent="0" eaLnBrk="1" hangingPunct="1">
              <a:spcBef>
                <a:spcPct val="0"/>
              </a:spcBef>
              <a:spcAft>
                <a:spcPct val="0"/>
              </a:spcAft>
              <a:buSzTx/>
              <a:buNone/>
            </a:pPr>
            <a:r>
              <a:rPr lang="zh-CN" altLang="en-US" sz="1800" dirty="0"/>
              <a:t>     能够清楚地认识到报告的哪一部分不满足要求，并随之作出相应的纠正。</a:t>
            </a:r>
          </a:p>
          <a:p>
            <a:pPr eaLnBrk="1" hangingPunct="1">
              <a:spcBef>
                <a:spcPct val="0"/>
              </a:spcBef>
              <a:spcAft>
                <a:spcPct val="0"/>
              </a:spcAft>
              <a:buSzTx/>
              <a:buFont typeface="Wingdings" panose="05000000000000000000" pitchFamily="2" charset="2"/>
              <a:buChar char="Ø"/>
            </a:pPr>
            <a:r>
              <a:rPr lang="en-US" altLang="en-US" sz="1800" dirty="0"/>
              <a:t>Suppliers can assess by themselves if 8D report meet the requirements before submit to Hella, which can improve the effectiveness of the work.</a:t>
            </a:r>
          </a:p>
          <a:p>
            <a:pPr marL="0" indent="0" eaLnBrk="1" hangingPunct="1">
              <a:spcBef>
                <a:spcPct val="0"/>
              </a:spcBef>
              <a:spcAft>
                <a:spcPct val="0"/>
              </a:spcAft>
              <a:buSzTx/>
              <a:buNone/>
            </a:pPr>
            <a:r>
              <a:rPr lang="zh-CN" altLang="en-US" sz="1800" dirty="0"/>
              <a:t>     供应商在提交给</a:t>
            </a:r>
            <a:r>
              <a:rPr lang="en-US" altLang="zh-CN" sz="1800" dirty="0"/>
              <a:t>Hella</a:t>
            </a:r>
            <a:r>
              <a:rPr lang="zh-CN" altLang="en-US" sz="1800" dirty="0"/>
              <a:t>前可以自行评估</a:t>
            </a:r>
            <a:r>
              <a:rPr lang="en-US" altLang="zh-CN" sz="1800" dirty="0"/>
              <a:t>8D</a:t>
            </a:r>
            <a:r>
              <a:rPr lang="zh-CN" altLang="en-US" sz="1800" dirty="0"/>
              <a:t>报告是否符合要求，这可以提高工</a:t>
            </a:r>
            <a:endParaRPr lang="en-US" altLang="zh-CN" sz="1800" dirty="0"/>
          </a:p>
          <a:p>
            <a:pPr marL="0" indent="0" eaLnBrk="1" hangingPunct="1">
              <a:spcBef>
                <a:spcPct val="0"/>
              </a:spcBef>
              <a:spcAft>
                <a:spcPct val="0"/>
              </a:spcAft>
              <a:buSzTx/>
              <a:buFont typeface="Wingdings" panose="05000000000000000000" pitchFamily="2" charset="2"/>
              <a:buNone/>
            </a:pPr>
            <a:r>
              <a:rPr lang="zh-CN" altLang="en-US" sz="1800" dirty="0"/>
              <a:t>     作的有效性</a:t>
            </a:r>
            <a:endParaRPr lang="en-US" altLang="en-US" sz="1800" dirty="0"/>
          </a:p>
          <a:p>
            <a:pPr eaLnBrk="1" hangingPunct="1">
              <a:spcBef>
                <a:spcPct val="0"/>
              </a:spcBef>
              <a:spcAft>
                <a:spcPct val="0"/>
              </a:spcAft>
              <a:buSzTx/>
              <a:buFont typeface="Wingdings" panose="05000000000000000000" pitchFamily="2" charset="2"/>
              <a:buChar char="Ø"/>
            </a:pPr>
            <a:r>
              <a:rPr lang="en-US" altLang="en-US" sz="1800" dirty="0"/>
              <a:t>According to the evaluation results, the interior of Hella can define the tracking plan for each case.</a:t>
            </a:r>
          </a:p>
          <a:p>
            <a:pPr marL="0" indent="0" eaLnBrk="1" hangingPunct="1">
              <a:spcBef>
                <a:spcPct val="0"/>
              </a:spcBef>
              <a:spcAft>
                <a:spcPct val="0"/>
              </a:spcAft>
              <a:buSzTx/>
              <a:buNone/>
            </a:pPr>
            <a:r>
              <a:rPr lang="zh-CN" altLang="en-US" sz="1800" dirty="0"/>
              <a:t>     根据评估结果，</a:t>
            </a:r>
            <a:r>
              <a:rPr lang="en-US" altLang="zh-CN" sz="1800" dirty="0"/>
              <a:t>Hella</a:t>
            </a:r>
            <a:r>
              <a:rPr lang="zh-CN" altLang="en-US" sz="1800" dirty="0"/>
              <a:t>内部可以为每个案件定义跟踪计划。</a:t>
            </a:r>
            <a:endParaRPr lang="en-US" altLang="en-US" sz="1800" dirty="0"/>
          </a:p>
          <a:p>
            <a:pPr eaLnBrk="1" hangingPunct="1">
              <a:lnSpc>
                <a:spcPct val="150000"/>
              </a:lnSpc>
              <a:spcBef>
                <a:spcPct val="0"/>
              </a:spcBef>
              <a:spcAft>
                <a:spcPct val="0"/>
              </a:spcAft>
              <a:buSzTx/>
              <a:buFont typeface="Wingdings" panose="05000000000000000000" pitchFamily="2" charset="2"/>
              <a:buChar char="Ø"/>
            </a:pPr>
            <a:r>
              <a:rPr lang="en-US" altLang="en-US" sz="1800" dirty="0"/>
              <a:t>Evaluation result is one of the evidence for annual performance scoring.</a:t>
            </a:r>
          </a:p>
          <a:p>
            <a:pPr marL="0" indent="0" eaLnBrk="1" hangingPunct="1">
              <a:lnSpc>
                <a:spcPct val="150000"/>
              </a:lnSpc>
              <a:spcBef>
                <a:spcPct val="0"/>
              </a:spcBef>
              <a:spcAft>
                <a:spcPct val="0"/>
              </a:spcAft>
              <a:buSzTx/>
              <a:buNone/>
            </a:pPr>
            <a:r>
              <a:rPr lang="zh-CN" altLang="en-US" sz="1800" dirty="0"/>
              <a:t>     评估结果是年度绩效考核的依据之一。</a:t>
            </a:r>
          </a:p>
        </p:txBody>
      </p:sp>
      <p:sp>
        <p:nvSpPr>
          <p:cNvPr id="14340" name="Rectangle 6"/>
          <p:cNvSpPr>
            <a:spLocks noChangeArrowheads="1"/>
          </p:cNvSpPr>
          <p:nvPr/>
        </p:nvSpPr>
        <p:spPr bwMode="auto">
          <a:xfrm>
            <a:off x="2268538" y="2420938"/>
            <a:ext cx="28797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0"/>
              </a:spcAft>
              <a:buSzTx/>
              <a:buFontTx/>
              <a:buNone/>
            </a:pPr>
            <a:endParaRPr lang="en-US" altLang="en-US" sz="1800"/>
          </a:p>
        </p:txBody>
      </p:sp>
      <p:sp>
        <p:nvSpPr>
          <p:cNvPr id="6" name="Slide Number Placeholder 4">
            <a:extLst>
              <a:ext uri="{FF2B5EF4-FFF2-40B4-BE49-F238E27FC236}">
                <a16:creationId xmlns:a16="http://schemas.microsoft.com/office/drawing/2014/main" id="{94339E88-88C2-4DB5-8EEF-E015BCEA8586}"/>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40</a:t>
            </a:fld>
            <a:r>
              <a:rPr lang="de-DE" altLang="en-US" sz="1000" dirty="0">
                <a:solidFill>
                  <a:srgbClr val="0F2364"/>
                </a:solidFill>
              </a:rPr>
              <a:t> </a:t>
            </a:r>
            <a:endParaRPr lang="de-DE" altLang="en-US" sz="700" dirty="0">
              <a:solidFill>
                <a:srgbClr val="0F2364"/>
              </a:solidFill>
            </a:endParaRPr>
          </a:p>
        </p:txBody>
      </p:sp>
    </p:spTree>
    <p:extLst>
      <p:ext uri="{BB962C8B-B14F-4D97-AF65-F5344CB8AC3E}">
        <p14:creationId xmlns:p14="http://schemas.microsoft.com/office/powerpoint/2010/main" val="3721194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pPr>
              <a:defRPr/>
            </a:pPr>
            <a:r>
              <a:rPr lang="en-US" altLang="zh-CN" dirty="0">
                <a:latin typeface="+mn-lt"/>
                <a:ea typeface="宋体" panose="02010600030101010101" pitchFamily="2" charset="-122"/>
              </a:rPr>
              <a:t>8D Report Evaluation</a:t>
            </a:r>
            <a:r>
              <a:rPr lang="zh-CN" altLang="en-US" dirty="0">
                <a:latin typeface="+mn-lt"/>
                <a:ea typeface="宋体" panose="02010600030101010101" pitchFamily="2" charset="-122"/>
              </a:rPr>
              <a:t> </a:t>
            </a:r>
            <a:r>
              <a:rPr lang="en-US" altLang="zh-CN" dirty="0">
                <a:ea typeface="宋体" panose="02010600030101010101" pitchFamily="2" charset="-122"/>
              </a:rPr>
              <a:t>8D</a:t>
            </a:r>
            <a:r>
              <a:rPr lang="zh-CN" altLang="en-US" dirty="0">
                <a:ea typeface="宋体" panose="02010600030101010101" pitchFamily="2" charset="-122"/>
              </a:rPr>
              <a:t>报告评估</a:t>
            </a:r>
            <a:br>
              <a:rPr lang="en-US" altLang="zh-CN" dirty="0">
                <a:latin typeface="+mn-lt"/>
                <a:ea typeface="宋体" panose="02010600030101010101" pitchFamily="2" charset="-122"/>
              </a:rPr>
            </a:br>
            <a:r>
              <a:rPr lang="en-US" altLang="zh-CN" b="0" i="1" dirty="0">
                <a:latin typeface="+mn-lt"/>
                <a:ea typeface="宋体" panose="02010600030101010101" pitchFamily="2" charset="-122"/>
              </a:rPr>
              <a:t>  How to fill out 8D quality survey?</a:t>
            </a:r>
            <a:r>
              <a:rPr lang="zh-CN" altLang="en-US" b="0" i="1" dirty="0">
                <a:latin typeface="+mn-lt"/>
                <a:ea typeface="宋体" panose="02010600030101010101" pitchFamily="2" charset="-122"/>
              </a:rPr>
              <a:t> 如何填写</a:t>
            </a:r>
            <a:r>
              <a:rPr lang="en-US" altLang="zh-CN" b="0" i="1" dirty="0">
                <a:latin typeface="+mn-lt"/>
                <a:ea typeface="宋体" panose="02010600030101010101" pitchFamily="2" charset="-122"/>
              </a:rPr>
              <a:t>8D</a:t>
            </a:r>
            <a:r>
              <a:rPr lang="zh-CN" altLang="en-US" b="0" i="1" dirty="0">
                <a:latin typeface="+mn-lt"/>
                <a:ea typeface="宋体" panose="02010600030101010101" pitchFamily="2" charset="-122"/>
              </a:rPr>
              <a:t>质量调查？</a:t>
            </a:r>
            <a:br>
              <a:rPr lang="en-US" altLang="zh-CN" dirty="0">
                <a:latin typeface="+mn-lt"/>
                <a:ea typeface="宋体" panose="02010600030101010101" pitchFamily="2" charset="-122"/>
              </a:rPr>
            </a:br>
            <a:endParaRPr lang="en-US" altLang="en-US" dirty="0">
              <a:latin typeface="+mn-lt"/>
            </a:endParaRPr>
          </a:p>
        </p:txBody>
      </p:sp>
      <p:sp>
        <p:nvSpPr>
          <p:cNvPr id="9" name="Rectangle 6">
            <a:extLst>
              <a:ext uri="{FF2B5EF4-FFF2-40B4-BE49-F238E27FC236}">
                <a16:creationId xmlns:a16="http://schemas.microsoft.com/office/drawing/2014/main" id="{CE3F87CB-3261-4506-A006-80C5833B2DE0}"/>
              </a:ext>
            </a:extLst>
          </p:cNvPr>
          <p:cNvSpPr>
            <a:spLocks noGrp="1" noChangeArrowheads="1"/>
          </p:cNvSpPr>
          <p:nvPr>
            <p:ph type="sldNum" sz="quarter" idx="11"/>
          </p:nvPr>
        </p:nvSpPr>
        <p:spPr>
          <a:xfrm>
            <a:off x="541338" y="6551613"/>
            <a:ext cx="1727200" cy="223837"/>
          </a:xfrm>
        </p:spPr>
        <p:txBody>
          <a:bodyPr/>
          <a:lstStyle>
            <a:lvl1pPr eaLnBrk="0" hangingPunct="0">
              <a:defRPr sz="1000">
                <a:solidFill>
                  <a:schemeClr val="tx2"/>
                </a:solidFill>
                <a:cs typeface="+mj-cs"/>
              </a:defRPr>
            </a:lvl1pPr>
          </a:lstStyle>
          <a:p>
            <a:pPr>
              <a:defRPr/>
            </a:pPr>
            <a:fld id="{DE66BE22-492B-4F36-920D-B80BE8519B28}" type="slidenum">
              <a:rPr lang="de-DE" smtClean="0"/>
              <a:pPr>
                <a:defRPr/>
              </a:pPr>
              <a:t>41</a:t>
            </a:fld>
            <a:endParaRPr lang="de-DE" dirty="0"/>
          </a:p>
        </p:txBody>
      </p:sp>
      <p:sp>
        <p:nvSpPr>
          <p:cNvPr id="10" name="Fußzeilenplatzhalter 2">
            <a:extLst>
              <a:ext uri="{FF2B5EF4-FFF2-40B4-BE49-F238E27FC236}">
                <a16:creationId xmlns:a16="http://schemas.microsoft.com/office/drawing/2014/main" id="{0940F719-A1CA-4915-8CA8-B974D8427812}"/>
              </a:ext>
            </a:extLst>
          </p:cNvPr>
          <p:cNvSpPr txBox="1">
            <a:spLocks/>
          </p:cNvSpPr>
          <p:nvPr/>
        </p:nvSpPr>
        <p:spPr>
          <a:xfrm>
            <a:off x="3779838" y="6562725"/>
            <a:ext cx="4359275" cy="2952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1000" dirty="0"/>
              <a:t>8D Training suppliers | Keppmann | HCC-PU-QME - Lippstadt, Nov 2017</a:t>
            </a:r>
          </a:p>
        </p:txBody>
      </p:sp>
      <p:pic>
        <p:nvPicPr>
          <p:cNvPr id="2" name="Picture 1">
            <a:extLst>
              <a:ext uri="{FF2B5EF4-FFF2-40B4-BE49-F238E27FC236}">
                <a16:creationId xmlns:a16="http://schemas.microsoft.com/office/drawing/2014/main" id="{A50D8EBB-FDA6-4ABF-B422-8949BA24199F}"/>
              </a:ext>
            </a:extLst>
          </p:cNvPr>
          <p:cNvPicPr>
            <a:picLocks noChangeAspect="1"/>
          </p:cNvPicPr>
          <p:nvPr/>
        </p:nvPicPr>
        <p:blipFill>
          <a:blip r:embed="rId2"/>
          <a:stretch>
            <a:fillRect/>
          </a:stretch>
        </p:blipFill>
        <p:spPr>
          <a:xfrm>
            <a:off x="606425" y="1351914"/>
            <a:ext cx="8001000" cy="5105085"/>
          </a:xfrm>
          <a:prstGeom prst="rect">
            <a:avLst/>
          </a:prstGeom>
        </p:spPr>
      </p:pic>
      <p:sp>
        <p:nvSpPr>
          <p:cNvPr id="4" name="Rectangle 3">
            <a:extLst>
              <a:ext uri="{FF2B5EF4-FFF2-40B4-BE49-F238E27FC236}">
                <a16:creationId xmlns:a16="http://schemas.microsoft.com/office/drawing/2014/main" id="{6B94802F-8A17-40AC-82B9-6873B9BB3FF4}"/>
              </a:ext>
            </a:extLst>
          </p:cNvPr>
          <p:cNvSpPr/>
          <p:nvPr/>
        </p:nvSpPr>
        <p:spPr>
          <a:xfrm>
            <a:off x="508706" y="2895600"/>
            <a:ext cx="1447800" cy="457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2">
                    <a:lumMod val="40000"/>
                    <a:lumOff val="60000"/>
                  </a:schemeClr>
                </a:solidFill>
              </a:rPr>
              <a:t>发生频次</a:t>
            </a:r>
            <a:endParaRPr lang="en-US" altLang="zh-CN" sz="1200" dirty="0">
              <a:solidFill>
                <a:schemeClr val="tx2">
                  <a:lumMod val="40000"/>
                  <a:lumOff val="60000"/>
                </a:schemeClr>
              </a:solidFill>
            </a:endParaRPr>
          </a:p>
          <a:p>
            <a:pPr algn="ctr"/>
            <a:r>
              <a:rPr lang="zh-CN" altLang="en-US" sz="1200" dirty="0">
                <a:solidFill>
                  <a:schemeClr val="tx2">
                    <a:lumMod val="40000"/>
                    <a:lumOff val="60000"/>
                  </a:schemeClr>
                </a:solidFill>
              </a:rPr>
              <a:t>（最多</a:t>
            </a:r>
            <a:r>
              <a:rPr lang="en-US" altLang="zh-CN" sz="1200" dirty="0">
                <a:solidFill>
                  <a:schemeClr val="tx2">
                    <a:lumMod val="40000"/>
                    <a:lumOff val="60000"/>
                  </a:schemeClr>
                </a:solidFill>
              </a:rPr>
              <a:t>11</a:t>
            </a:r>
            <a:r>
              <a:rPr lang="zh-CN" altLang="en-US" sz="1200" dirty="0">
                <a:solidFill>
                  <a:schemeClr val="tx2">
                    <a:lumMod val="40000"/>
                    <a:lumOff val="60000"/>
                  </a:schemeClr>
                </a:solidFill>
              </a:rPr>
              <a:t>个点）</a:t>
            </a:r>
            <a:endParaRPr lang="en-US" sz="1200" dirty="0">
              <a:solidFill>
                <a:schemeClr val="tx2">
                  <a:lumMod val="40000"/>
                  <a:lumOff val="60000"/>
                </a:schemeClr>
              </a:solidFill>
            </a:endParaRPr>
          </a:p>
        </p:txBody>
      </p:sp>
      <p:sp>
        <p:nvSpPr>
          <p:cNvPr id="8" name="Rectangle 7">
            <a:extLst>
              <a:ext uri="{FF2B5EF4-FFF2-40B4-BE49-F238E27FC236}">
                <a16:creationId xmlns:a16="http://schemas.microsoft.com/office/drawing/2014/main" id="{4B89BD4B-9DEC-4CC6-9153-0AD5D82E36EA}"/>
              </a:ext>
            </a:extLst>
          </p:cNvPr>
          <p:cNvSpPr/>
          <p:nvPr/>
        </p:nvSpPr>
        <p:spPr>
          <a:xfrm>
            <a:off x="508706" y="4114800"/>
            <a:ext cx="1447800" cy="457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2">
                    <a:lumMod val="40000"/>
                    <a:lumOff val="60000"/>
                  </a:schemeClr>
                </a:solidFill>
              </a:rPr>
              <a:t>流出到客户端</a:t>
            </a:r>
            <a:endParaRPr lang="en-US" altLang="zh-CN" sz="1200" dirty="0">
              <a:solidFill>
                <a:schemeClr val="tx2">
                  <a:lumMod val="40000"/>
                  <a:lumOff val="60000"/>
                </a:schemeClr>
              </a:solidFill>
            </a:endParaRPr>
          </a:p>
          <a:p>
            <a:pPr algn="ctr"/>
            <a:r>
              <a:rPr lang="zh-CN" altLang="en-US" sz="1200" dirty="0">
                <a:solidFill>
                  <a:schemeClr val="tx2">
                    <a:lumMod val="40000"/>
                    <a:lumOff val="60000"/>
                  </a:schemeClr>
                </a:solidFill>
              </a:rPr>
              <a:t>（最多</a:t>
            </a:r>
            <a:r>
              <a:rPr lang="en-US" altLang="zh-CN" sz="1200" dirty="0">
                <a:solidFill>
                  <a:schemeClr val="tx2">
                    <a:lumMod val="40000"/>
                    <a:lumOff val="60000"/>
                  </a:schemeClr>
                </a:solidFill>
              </a:rPr>
              <a:t>7</a:t>
            </a:r>
            <a:r>
              <a:rPr lang="zh-CN" altLang="en-US" sz="1200" dirty="0">
                <a:solidFill>
                  <a:schemeClr val="tx2">
                    <a:lumMod val="40000"/>
                    <a:lumOff val="60000"/>
                  </a:schemeClr>
                </a:solidFill>
              </a:rPr>
              <a:t>个点）</a:t>
            </a:r>
            <a:endParaRPr lang="en-US" sz="1200" dirty="0">
              <a:solidFill>
                <a:schemeClr val="tx2">
                  <a:lumMod val="40000"/>
                  <a:lumOff val="60000"/>
                </a:schemeClr>
              </a:solidFill>
            </a:endParaRPr>
          </a:p>
        </p:txBody>
      </p:sp>
      <p:sp>
        <p:nvSpPr>
          <p:cNvPr id="11" name="Rectangle 10">
            <a:extLst>
              <a:ext uri="{FF2B5EF4-FFF2-40B4-BE49-F238E27FC236}">
                <a16:creationId xmlns:a16="http://schemas.microsoft.com/office/drawing/2014/main" id="{79C15A38-3F54-4B0B-B1B5-4815E4206326}"/>
              </a:ext>
            </a:extLst>
          </p:cNvPr>
          <p:cNvSpPr/>
          <p:nvPr/>
        </p:nvSpPr>
        <p:spPr>
          <a:xfrm>
            <a:off x="457200" y="4875213"/>
            <a:ext cx="1447800" cy="457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2">
                    <a:lumMod val="40000"/>
                    <a:lumOff val="60000"/>
                  </a:schemeClr>
                </a:solidFill>
              </a:rPr>
              <a:t>其他</a:t>
            </a:r>
            <a:endParaRPr lang="en-US" altLang="zh-CN" sz="1200" dirty="0">
              <a:solidFill>
                <a:schemeClr val="tx2">
                  <a:lumMod val="40000"/>
                  <a:lumOff val="60000"/>
                </a:schemeClr>
              </a:solidFill>
            </a:endParaRPr>
          </a:p>
          <a:p>
            <a:pPr algn="ctr"/>
            <a:r>
              <a:rPr lang="zh-CN" altLang="en-US" sz="1200" dirty="0">
                <a:solidFill>
                  <a:schemeClr val="tx2">
                    <a:lumMod val="40000"/>
                    <a:lumOff val="60000"/>
                  </a:schemeClr>
                </a:solidFill>
              </a:rPr>
              <a:t>（最多</a:t>
            </a:r>
            <a:r>
              <a:rPr lang="en-US" altLang="zh-CN" sz="1200" dirty="0">
                <a:solidFill>
                  <a:schemeClr val="tx2">
                    <a:lumMod val="40000"/>
                    <a:lumOff val="60000"/>
                  </a:schemeClr>
                </a:solidFill>
              </a:rPr>
              <a:t>7</a:t>
            </a:r>
            <a:r>
              <a:rPr lang="zh-CN" altLang="en-US" sz="1200" dirty="0">
                <a:solidFill>
                  <a:schemeClr val="tx2">
                    <a:lumMod val="40000"/>
                    <a:lumOff val="60000"/>
                  </a:schemeClr>
                </a:solidFill>
              </a:rPr>
              <a:t>个点）</a:t>
            </a:r>
            <a:endParaRPr lang="en-US" sz="1200" dirty="0">
              <a:solidFill>
                <a:schemeClr val="tx2">
                  <a:lumMod val="40000"/>
                  <a:lumOff val="60000"/>
                </a:schemeClr>
              </a:solidFill>
            </a:endParaRPr>
          </a:p>
        </p:txBody>
      </p:sp>
      <p:sp>
        <p:nvSpPr>
          <p:cNvPr id="12" name="Rectangle 11">
            <a:extLst>
              <a:ext uri="{FF2B5EF4-FFF2-40B4-BE49-F238E27FC236}">
                <a16:creationId xmlns:a16="http://schemas.microsoft.com/office/drawing/2014/main" id="{2060BC84-DDB7-4524-927E-BF87F8A5D702}"/>
              </a:ext>
            </a:extLst>
          </p:cNvPr>
          <p:cNvSpPr/>
          <p:nvPr/>
        </p:nvSpPr>
        <p:spPr>
          <a:xfrm>
            <a:off x="1404938" y="5562600"/>
            <a:ext cx="1447800" cy="457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宋体" panose="02010600030101010101" pitchFamily="2" charset="-122"/>
                <a:ea typeface="宋体" panose="02010600030101010101" pitchFamily="2" charset="-122"/>
              </a:rPr>
              <a:t>结果：</a:t>
            </a:r>
            <a:endParaRPr lang="en-US" sz="1400" b="1" dirty="0">
              <a:solidFill>
                <a:schemeClr val="tx1"/>
              </a:solidFill>
              <a:latin typeface="宋体" panose="02010600030101010101" pitchFamily="2" charset="-122"/>
              <a:ea typeface="宋体" panose="02010600030101010101" pitchFamily="2" charset="-122"/>
            </a:endParaRPr>
          </a:p>
        </p:txBody>
      </p:sp>
      <p:sp>
        <p:nvSpPr>
          <p:cNvPr id="13" name="Rectangle 12">
            <a:extLst>
              <a:ext uri="{FF2B5EF4-FFF2-40B4-BE49-F238E27FC236}">
                <a16:creationId xmlns:a16="http://schemas.microsoft.com/office/drawing/2014/main" id="{EE0940F6-8AEA-406B-B2F8-9CD987D5F7E2}"/>
              </a:ext>
            </a:extLst>
          </p:cNvPr>
          <p:cNvSpPr/>
          <p:nvPr/>
        </p:nvSpPr>
        <p:spPr>
          <a:xfrm>
            <a:off x="990600" y="6152199"/>
            <a:ext cx="4271962" cy="457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宋体" panose="02010600030101010101" pitchFamily="2" charset="-122"/>
                <a:ea typeface="宋体" panose="02010600030101010101" pitchFamily="2" charset="-122"/>
              </a:rPr>
              <a:t>评价结果：最多</a:t>
            </a:r>
            <a:r>
              <a:rPr lang="en-US" altLang="zh-CN" sz="1200" dirty="0">
                <a:solidFill>
                  <a:schemeClr val="tx1"/>
                </a:solidFill>
                <a:latin typeface="宋体" panose="02010600030101010101" pitchFamily="2" charset="-122"/>
                <a:ea typeface="宋体" panose="02010600030101010101" pitchFamily="2" charset="-122"/>
              </a:rPr>
              <a:t>25</a:t>
            </a:r>
            <a:r>
              <a:rPr lang="zh-CN" altLang="en-US" sz="1200" dirty="0">
                <a:solidFill>
                  <a:schemeClr val="tx1"/>
                </a:solidFill>
                <a:latin typeface="宋体" panose="02010600030101010101" pitchFamily="2" charset="-122"/>
                <a:ea typeface="宋体" panose="02010600030101010101" pitchFamily="2" charset="-122"/>
              </a:rPr>
              <a:t> 个点（</a:t>
            </a:r>
            <a:r>
              <a:rPr lang="en-US" altLang="zh-CN" sz="1200" dirty="0">
                <a:solidFill>
                  <a:schemeClr val="tx1"/>
                </a:solidFill>
                <a:latin typeface="宋体" panose="02010600030101010101" pitchFamily="2" charset="-122"/>
                <a:ea typeface="宋体" panose="02010600030101010101" pitchFamily="2" charset="-122"/>
              </a:rPr>
              <a:t>100%</a:t>
            </a:r>
            <a:r>
              <a:rPr lang="zh-CN" altLang="en-US" sz="1200" dirty="0">
                <a:solidFill>
                  <a:schemeClr val="tx1"/>
                </a:solidFill>
                <a:latin typeface="宋体" panose="02010600030101010101" pitchFamily="2" charset="-122"/>
                <a:ea typeface="宋体" panose="02010600030101010101" pitchFamily="2" charset="-122"/>
              </a:rPr>
              <a:t>）</a:t>
            </a:r>
            <a:endParaRPr lang="en-US" sz="1200" dirty="0">
              <a:solidFill>
                <a:schemeClr val="tx1"/>
              </a:solidFill>
              <a:latin typeface="宋体" panose="02010600030101010101" pitchFamily="2" charset="-122"/>
              <a:ea typeface="宋体" panose="02010600030101010101" pitchFamily="2" charset="-122"/>
            </a:endParaRPr>
          </a:p>
        </p:txBody>
      </p:sp>
      <p:sp>
        <p:nvSpPr>
          <p:cNvPr id="14" name="Rectangle 13">
            <a:extLst>
              <a:ext uri="{FF2B5EF4-FFF2-40B4-BE49-F238E27FC236}">
                <a16:creationId xmlns:a16="http://schemas.microsoft.com/office/drawing/2014/main" id="{9E50C951-5568-4343-80A0-F64E00C15C23}"/>
              </a:ext>
            </a:extLst>
          </p:cNvPr>
          <p:cNvSpPr/>
          <p:nvPr/>
        </p:nvSpPr>
        <p:spPr>
          <a:xfrm>
            <a:off x="528462" y="1627188"/>
            <a:ext cx="1447800" cy="457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latin typeface="宋体" panose="02010600030101010101" pitchFamily="2" charset="-122"/>
                <a:ea typeface="宋体" panose="02010600030101010101" pitchFamily="2" charset="-122"/>
              </a:rPr>
              <a:t>格式</a:t>
            </a:r>
            <a:endParaRPr lang="en-US" sz="1200" b="1" dirty="0">
              <a:solidFill>
                <a:schemeClr val="tx2">
                  <a:lumMod val="40000"/>
                  <a:lumOff val="60000"/>
                </a:schemeClr>
              </a:solidFill>
            </a:endParaRPr>
          </a:p>
        </p:txBody>
      </p:sp>
      <p:sp>
        <p:nvSpPr>
          <p:cNvPr id="15" name="Rectangle 14">
            <a:extLst>
              <a:ext uri="{FF2B5EF4-FFF2-40B4-BE49-F238E27FC236}">
                <a16:creationId xmlns:a16="http://schemas.microsoft.com/office/drawing/2014/main" id="{530FDB0C-69B5-4C2E-9AA1-285FC0C841C4}"/>
              </a:ext>
            </a:extLst>
          </p:cNvPr>
          <p:cNvSpPr/>
          <p:nvPr/>
        </p:nvSpPr>
        <p:spPr>
          <a:xfrm>
            <a:off x="4038600" y="1398588"/>
            <a:ext cx="1447800" cy="457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latin typeface="宋体" panose="02010600030101010101" pitchFamily="2" charset="-122"/>
                <a:ea typeface="宋体" panose="02010600030101010101" pitchFamily="2" charset="-122"/>
              </a:rPr>
              <a:t>第一页（评价）</a:t>
            </a:r>
            <a:endParaRPr lang="en-US" sz="1200" b="1" dirty="0">
              <a:solidFill>
                <a:schemeClr val="tx2">
                  <a:lumMod val="40000"/>
                  <a:lumOff val="60000"/>
                </a:schemeClr>
              </a:solidFill>
            </a:endParaRPr>
          </a:p>
        </p:txBody>
      </p:sp>
      <p:sp>
        <p:nvSpPr>
          <p:cNvPr id="16" name="Rectangle 15">
            <a:extLst>
              <a:ext uri="{FF2B5EF4-FFF2-40B4-BE49-F238E27FC236}">
                <a16:creationId xmlns:a16="http://schemas.microsoft.com/office/drawing/2014/main" id="{D4A7F7EA-13BD-4D49-9F94-119C70AE143C}"/>
              </a:ext>
            </a:extLst>
          </p:cNvPr>
          <p:cNvSpPr/>
          <p:nvPr/>
        </p:nvSpPr>
        <p:spPr>
          <a:xfrm>
            <a:off x="7548738" y="1377353"/>
            <a:ext cx="1447800" cy="457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latin typeface="宋体" panose="02010600030101010101" pitchFamily="2" charset="-122"/>
                <a:ea typeface="宋体" panose="02010600030101010101" pitchFamily="2" charset="-122"/>
              </a:rPr>
              <a:t>第二页（备注）</a:t>
            </a:r>
            <a:endParaRPr lang="en-US" sz="1200" b="1" dirty="0">
              <a:solidFill>
                <a:schemeClr val="tx2">
                  <a:lumMod val="40000"/>
                  <a:lumOff val="60000"/>
                </a:schemeClr>
              </a:solidFill>
            </a:endParaRPr>
          </a:p>
        </p:txBody>
      </p:sp>
      <p:sp>
        <p:nvSpPr>
          <p:cNvPr id="17" name="Rectangle 16">
            <a:extLst>
              <a:ext uri="{FF2B5EF4-FFF2-40B4-BE49-F238E27FC236}">
                <a16:creationId xmlns:a16="http://schemas.microsoft.com/office/drawing/2014/main" id="{DFF29BD5-FFC6-43CD-84F5-77AA79701F9F}"/>
              </a:ext>
            </a:extLst>
          </p:cNvPr>
          <p:cNvSpPr/>
          <p:nvPr/>
        </p:nvSpPr>
        <p:spPr>
          <a:xfrm>
            <a:off x="5715000" y="5675243"/>
            <a:ext cx="2057400" cy="457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宋体" panose="02010600030101010101" pitchFamily="2" charset="-122"/>
                <a:ea typeface="宋体" panose="02010600030101010101" pitchFamily="2" charset="-122"/>
              </a:rPr>
              <a:t>如果没有达到最大评价点，请在这里填写备注！</a:t>
            </a:r>
            <a:endParaRPr lang="en-US" sz="1200" dirty="0">
              <a:solidFill>
                <a:schemeClr val="tx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857343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51CBEA-5AB7-4905-B7A3-D5B7911ED2C7}"/>
              </a:ext>
            </a:extLst>
          </p:cNvPr>
          <p:cNvPicPr>
            <a:picLocks noChangeAspect="1"/>
          </p:cNvPicPr>
          <p:nvPr/>
        </p:nvPicPr>
        <p:blipFill>
          <a:blip r:embed="rId2"/>
          <a:stretch>
            <a:fillRect/>
          </a:stretch>
        </p:blipFill>
        <p:spPr>
          <a:xfrm>
            <a:off x="306387" y="2044627"/>
            <a:ext cx="8534400" cy="4395490"/>
          </a:xfrm>
          <a:prstGeom prst="rect">
            <a:avLst/>
          </a:prstGeom>
        </p:spPr>
      </p:pic>
      <p:sp>
        <p:nvSpPr>
          <p:cNvPr id="7" name="Pfeil nach rechts 7">
            <a:extLst>
              <a:ext uri="{FF2B5EF4-FFF2-40B4-BE49-F238E27FC236}">
                <a16:creationId xmlns:a16="http://schemas.microsoft.com/office/drawing/2014/main" id="{00000000-0008-0000-0000-000008000000}"/>
              </a:ext>
            </a:extLst>
          </p:cNvPr>
          <p:cNvSpPr/>
          <p:nvPr/>
        </p:nvSpPr>
        <p:spPr>
          <a:xfrm>
            <a:off x="443240" y="1498704"/>
            <a:ext cx="627529" cy="347383"/>
          </a:xfrm>
          <a:prstGeom prst="rightArrow">
            <a:avLst/>
          </a:prstGeom>
          <a:solidFill>
            <a:srgbClr val="4F81BD"/>
          </a:solidFill>
          <a:ln w="25400" cap="flat" cmpd="sng" algn="ctr">
            <a:solidFill>
              <a:srgbClr val="4F81BD">
                <a:shade val="50000"/>
              </a:srgbClr>
            </a:solid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0070C0"/>
              </a:solidFill>
              <a:effectLst/>
              <a:uLnTx/>
              <a:uFillTx/>
              <a:latin typeface="Calibri"/>
            </a:endParaRPr>
          </a:p>
        </p:txBody>
      </p:sp>
      <p:sp>
        <p:nvSpPr>
          <p:cNvPr id="9" name="Rectangle 8">
            <a:extLst>
              <a:ext uri="{FF2B5EF4-FFF2-40B4-BE49-F238E27FC236}">
                <a16:creationId xmlns:a16="http://schemas.microsoft.com/office/drawing/2014/main" id="{82A08955-7270-406A-9994-673F789A2173}"/>
              </a:ext>
            </a:extLst>
          </p:cNvPr>
          <p:cNvSpPr/>
          <p:nvPr/>
        </p:nvSpPr>
        <p:spPr>
          <a:xfrm>
            <a:off x="1219199" y="1447800"/>
            <a:ext cx="7388225" cy="381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2">
                    <a:lumMod val="50000"/>
                  </a:schemeClr>
                </a:solidFill>
              </a:rPr>
              <a:t>Please take note that HELLA is internally doing an 8DR assessment, you should take influence to the score </a:t>
            </a:r>
          </a:p>
          <a:p>
            <a:r>
              <a:rPr lang="en-US" sz="1000" dirty="0">
                <a:solidFill>
                  <a:schemeClr val="tx2">
                    <a:lumMod val="50000"/>
                  </a:schemeClr>
                </a:solidFill>
              </a:rPr>
              <a:t>                    by considering the below listed questions before providing the final 8DR.</a:t>
            </a:r>
          </a:p>
          <a:p>
            <a:r>
              <a:rPr lang="zh-CN" altLang="en-US" sz="1000" dirty="0">
                <a:solidFill>
                  <a:schemeClr val="tx1"/>
                </a:solidFill>
              </a:rPr>
              <a:t>请注意，</a:t>
            </a:r>
            <a:r>
              <a:rPr lang="en-US" altLang="zh-CN" sz="1000" dirty="0">
                <a:solidFill>
                  <a:schemeClr val="tx1"/>
                </a:solidFill>
              </a:rPr>
              <a:t>HELLA</a:t>
            </a:r>
            <a:r>
              <a:rPr lang="zh-CN" altLang="en-US" sz="1000" dirty="0">
                <a:solidFill>
                  <a:schemeClr val="tx1"/>
                </a:solidFill>
              </a:rPr>
              <a:t>正在内部进行</a:t>
            </a:r>
            <a:r>
              <a:rPr lang="en-US" altLang="zh-CN" sz="1000" dirty="0">
                <a:solidFill>
                  <a:schemeClr val="tx1"/>
                </a:solidFill>
              </a:rPr>
              <a:t>8D</a:t>
            </a:r>
            <a:r>
              <a:rPr lang="zh-CN" altLang="en-US" sz="1000" dirty="0">
                <a:solidFill>
                  <a:schemeClr val="tx1"/>
                </a:solidFill>
              </a:rPr>
              <a:t>报告评估，在提供最终的</a:t>
            </a:r>
            <a:r>
              <a:rPr lang="en-US" altLang="zh-CN" sz="1000" dirty="0">
                <a:solidFill>
                  <a:schemeClr val="tx1"/>
                </a:solidFill>
              </a:rPr>
              <a:t>8D</a:t>
            </a:r>
            <a:r>
              <a:rPr lang="zh-CN" altLang="en-US" sz="1000" dirty="0">
                <a:solidFill>
                  <a:schemeClr val="tx1"/>
                </a:solidFill>
              </a:rPr>
              <a:t>报告之前，您应该考虑以下列出的问题对评分的影响。</a:t>
            </a:r>
            <a:endParaRPr lang="en-US" sz="1000" dirty="0">
              <a:solidFill>
                <a:schemeClr val="tx1"/>
              </a:solidFill>
            </a:endParaRPr>
          </a:p>
        </p:txBody>
      </p:sp>
      <p:sp>
        <p:nvSpPr>
          <p:cNvPr id="10" name="Title 1">
            <a:extLst>
              <a:ext uri="{FF2B5EF4-FFF2-40B4-BE49-F238E27FC236}">
                <a16:creationId xmlns:a16="http://schemas.microsoft.com/office/drawing/2014/main" id="{67EECB13-85BE-45E3-9E87-1D9A2B08CF26}"/>
              </a:ext>
            </a:extLst>
          </p:cNvPr>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8D Report Evaluation</a:t>
            </a:r>
            <a:r>
              <a:rPr lang="en-US" altLang="zh-CN" dirty="0">
                <a:ea typeface="宋体" panose="02010600030101010101" pitchFamily="2" charset="-122"/>
              </a:rPr>
              <a:t> 8D</a:t>
            </a:r>
            <a:r>
              <a:rPr lang="zh-CN" altLang="en-US" dirty="0">
                <a:ea typeface="宋体" panose="02010600030101010101" pitchFamily="2" charset="-122"/>
              </a:rPr>
              <a:t>报告评估</a:t>
            </a:r>
            <a:br>
              <a:rPr lang="en-US" altLang="zh-CN" dirty="0">
                <a:latin typeface="+mn-lt"/>
                <a:ea typeface="宋体" panose="02010600030101010101" pitchFamily="2" charset="-122"/>
              </a:rPr>
            </a:br>
            <a:r>
              <a:rPr lang="en-US" altLang="zh-CN" b="0" i="1" dirty="0">
                <a:latin typeface="+mn-lt"/>
                <a:ea typeface="宋体" panose="02010600030101010101" pitchFamily="2" charset="-122"/>
              </a:rPr>
              <a:t>  Scorings</a:t>
            </a:r>
            <a:r>
              <a:rPr lang="zh-CN" altLang="en-US" b="0" i="1" dirty="0">
                <a:latin typeface="+mn-lt"/>
                <a:ea typeface="宋体" panose="02010600030101010101" pitchFamily="2" charset="-122"/>
              </a:rPr>
              <a:t>                      得分</a:t>
            </a:r>
            <a:br>
              <a:rPr lang="en-US" altLang="zh-CN" dirty="0">
                <a:latin typeface="+mn-lt"/>
                <a:ea typeface="宋体" panose="02010600030101010101" pitchFamily="2" charset="-122"/>
              </a:rPr>
            </a:br>
            <a:endParaRPr lang="en-US" altLang="en-US" dirty="0">
              <a:latin typeface="+mn-lt"/>
            </a:endParaRPr>
          </a:p>
        </p:txBody>
      </p:sp>
      <p:sp>
        <p:nvSpPr>
          <p:cNvPr id="11" name="Slide Number Placeholder 4">
            <a:extLst>
              <a:ext uri="{FF2B5EF4-FFF2-40B4-BE49-F238E27FC236}">
                <a16:creationId xmlns:a16="http://schemas.microsoft.com/office/drawing/2014/main" id="{B4CAFD54-5825-4BB2-89CC-FD08CE3C2DB6}"/>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42</a:t>
            </a:fld>
            <a:r>
              <a:rPr lang="de-DE" altLang="en-US" sz="1000" dirty="0">
                <a:solidFill>
                  <a:srgbClr val="0F2364"/>
                </a:solidFill>
              </a:rPr>
              <a:t> </a:t>
            </a:r>
            <a:endParaRPr lang="de-DE" altLang="en-US" sz="700" dirty="0">
              <a:solidFill>
                <a:srgbClr val="0F2364"/>
              </a:solidFill>
            </a:endParaRPr>
          </a:p>
        </p:txBody>
      </p:sp>
    </p:spTree>
    <p:extLst>
      <p:ext uri="{BB962C8B-B14F-4D97-AF65-F5344CB8AC3E}">
        <p14:creationId xmlns:p14="http://schemas.microsoft.com/office/powerpoint/2010/main" val="11440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5138" y="476250"/>
            <a:ext cx="8067675" cy="696913"/>
          </a:xfrm>
        </p:spPr>
        <p:txBody>
          <a:bodyPr/>
          <a:lstStyle/>
          <a:p>
            <a:r>
              <a:rPr lang="en-US" altLang="en-US" dirty="0">
                <a:ea typeface="宋体" panose="02010600030101010101" pitchFamily="2" charset="-122"/>
              </a:rPr>
              <a:t>8D Problem Solving</a:t>
            </a:r>
            <a:br>
              <a:rPr lang="en-US" altLang="en-US" dirty="0">
                <a:ea typeface="宋体" panose="02010600030101010101" pitchFamily="2" charset="-122"/>
              </a:rPr>
            </a:br>
            <a:r>
              <a:rPr lang="en-US" altLang="en-US" dirty="0">
                <a:ea typeface="宋体" panose="02010600030101010101" pitchFamily="2" charset="-122"/>
              </a:rPr>
              <a:t>8D </a:t>
            </a:r>
            <a:r>
              <a:rPr lang="zh-CN" altLang="en-US" dirty="0">
                <a:ea typeface="宋体" panose="02010600030101010101" pitchFamily="2" charset="-122"/>
              </a:rPr>
              <a:t>问题解决</a:t>
            </a:r>
            <a:r>
              <a:rPr lang="en-US" altLang="en-US" dirty="0">
                <a:ea typeface="宋体" panose="02010600030101010101" pitchFamily="2" charset="-122"/>
              </a:rPr>
              <a:t> </a:t>
            </a:r>
          </a:p>
        </p:txBody>
      </p:sp>
      <p:sp>
        <p:nvSpPr>
          <p:cNvPr id="16387" name="Rectangle 6"/>
          <p:cNvSpPr>
            <a:spLocks noChangeArrowheads="1"/>
          </p:cNvSpPr>
          <p:nvPr/>
        </p:nvSpPr>
        <p:spPr bwMode="auto">
          <a:xfrm>
            <a:off x="2268538" y="2420938"/>
            <a:ext cx="28797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0"/>
              </a:spcAft>
              <a:buSzTx/>
              <a:buFontTx/>
              <a:buNone/>
            </a:pPr>
            <a:endParaRPr lang="en-US" altLang="en-US" sz="1800"/>
          </a:p>
        </p:txBody>
      </p:sp>
      <p:grpSp>
        <p:nvGrpSpPr>
          <p:cNvPr id="16388" name="Group 7"/>
          <p:cNvGrpSpPr>
            <a:grpSpLocks/>
          </p:cNvGrpSpPr>
          <p:nvPr/>
        </p:nvGrpSpPr>
        <p:grpSpPr bwMode="auto">
          <a:xfrm>
            <a:off x="2533650" y="1327013"/>
            <a:ext cx="5229225" cy="5200603"/>
            <a:chOff x="1290" y="766"/>
            <a:chExt cx="3323" cy="3212"/>
          </a:xfrm>
        </p:grpSpPr>
        <p:sp>
          <p:nvSpPr>
            <p:cNvPr id="16392" name="Line 8"/>
            <p:cNvSpPr>
              <a:spLocks noChangeShapeType="1"/>
            </p:cNvSpPr>
            <p:nvPr/>
          </p:nvSpPr>
          <p:spPr bwMode="auto">
            <a:xfrm>
              <a:off x="2945" y="1294"/>
              <a:ext cx="0" cy="218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3" name="Line 9"/>
            <p:cNvSpPr>
              <a:spLocks noChangeShapeType="1"/>
            </p:cNvSpPr>
            <p:nvPr/>
          </p:nvSpPr>
          <p:spPr bwMode="auto">
            <a:xfrm>
              <a:off x="2093" y="1651"/>
              <a:ext cx="1792" cy="14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4" name="Line 10"/>
            <p:cNvSpPr>
              <a:spLocks noChangeShapeType="1"/>
            </p:cNvSpPr>
            <p:nvPr/>
          </p:nvSpPr>
          <p:spPr bwMode="auto">
            <a:xfrm flipV="1">
              <a:off x="2124" y="1617"/>
              <a:ext cx="1688" cy="152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5" name="Line 11"/>
            <p:cNvSpPr>
              <a:spLocks noChangeShapeType="1"/>
            </p:cNvSpPr>
            <p:nvPr/>
          </p:nvSpPr>
          <p:spPr bwMode="auto">
            <a:xfrm flipH="1" flipV="1">
              <a:off x="2945" y="776"/>
              <a:ext cx="0" cy="5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6" name="Line 12"/>
            <p:cNvSpPr>
              <a:spLocks noChangeShapeType="1"/>
            </p:cNvSpPr>
            <p:nvPr/>
          </p:nvSpPr>
          <p:spPr bwMode="auto">
            <a:xfrm>
              <a:off x="1815" y="2436"/>
              <a:ext cx="22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7" name="Oval 13"/>
            <p:cNvSpPr>
              <a:spLocks noChangeArrowheads="1"/>
            </p:cNvSpPr>
            <p:nvPr/>
          </p:nvSpPr>
          <p:spPr bwMode="auto">
            <a:xfrm>
              <a:off x="2609" y="2061"/>
              <a:ext cx="659" cy="668"/>
            </a:xfrm>
            <a:prstGeom prst="ellipse">
              <a:avLst/>
            </a:prstGeom>
            <a:gradFill rotWithShape="0">
              <a:gsLst>
                <a:gs pos="0">
                  <a:srgbClr val="5454D4"/>
                </a:gs>
                <a:gs pos="100000">
                  <a:srgbClr val="FFFFFF"/>
                </a:gs>
              </a:gsLst>
              <a:lin ang="5400000" scaled="1"/>
            </a:gradFill>
            <a:ln w="25400">
              <a:solidFill>
                <a:schemeClr val="tx1"/>
              </a:solidFill>
              <a:round/>
              <a:headEnd/>
              <a:tailEnd/>
            </a:ln>
          </p:spPr>
          <p:txBody>
            <a:bodyPr wrap="none" anchor="ct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0"/>
                </a:spcAft>
                <a:buSzTx/>
                <a:buFontTx/>
                <a:buNone/>
              </a:pPr>
              <a:endParaRPr lang="en-US" altLang="en-US" sz="1800"/>
            </a:p>
          </p:txBody>
        </p:sp>
        <p:sp>
          <p:nvSpPr>
            <p:cNvPr id="16398" name="Line 14"/>
            <p:cNvSpPr>
              <a:spLocks noChangeShapeType="1"/>
            </p:cNvSpPr>
            <p:nvPr/>
          </p:nvSpPr>
          <p:spPr bwMode="auto">
            <a:xfrm flipH="1">
              <a:off x="1707" y="3134"/>
              <a:ext cx="422" cy="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9" name="Line 15"/>
            <p:cNvSpPr>
              <a:spLocks noChangeShapeType="1"/>
            </p:cNvSpPr>
            <p:nvPr/>
          </p:nvSpPr>
          <p:spPr bwMode="auto">
            <a:xfrm flipH="1">
              <a:off x="1290" y="2436"/>
              <a:ext cx="52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0" name="Line 16"/>
            <p:cNvSpPr>
              <a:spLocks noChangeShapeType="1"/>
            </p:cNvSpPr>
            <p:nvPr/>
          </p:nvSpPr>
          <p:spPr bwMode="auto">
            <a:xfrm>
              <a:off x="4094" y="2436"/>
              <a:ext cx="51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1" name="Oval 17"/>
            <p:cNvSpPr>
              <a:spLocks noChangeArrowheads="1"/>
            </p:cNvSpPr>
            <p:nvPr/>
          </p:nvSpPr>
          <p:spPr bwMode="auto">
            <a:xfrm>
              <a:off x="1294" y="766"/>
              <a:ext cx="3316" cy="3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0"/>
                </a:spcAft>
                <a:buSzTx/>
                <a:buFontTx/>
                <a:buNone/>
              </a:pPr>
              <a:endParaRPr lang="en-US" altLang="en-US" sz="1800"/>
            </a:p>
          </p:txBody>
        </p:sp>
        <p:sp>
          <p:nvSpPr>
            <p:cNvPr id="16402" name="Rectangle 18"/>
            <p:cNvSpPr>
              <a:spLocks noChangeArrowheads="1"/>
            </p:cNvSpPr>
            <p:nvPr/>
          </p:nvSpPr>
          <p:spPr bwMode="auto">
            <a:xfrm rot="18900000">
              <a:off x="1465" y="1213"/>
              <a:ext cx="957"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spcBef>
                  <a:spcPct val="50000"/>
                </a:spcBef>
                <a:spcAft>
                  <a:spcPct val="0"/>
                </a:spcAft>
                <a:buSzTx/>
                <a:buFontTx/>
                <a:buNone/>
              </a:pPr>
              <a:r>
                <a:rPr lang="en-US" altLang="en-US" sz="2400" dirty="0"/>
                <a:t>ACTION</a:t>
              </a:r>
              <a:r>
                <a:rPr lang="zh-CN" altLang="en-US" sz="2400" dirty="0"/>
                <a:t>纠正</a:t>
              </a:r>
              <a:endParaRPr lang="en-US" altLang="en-US" sz="2400" dirty="0"/>
            </a:p>
          </p:txBody>
        </p:sp>
        <p:sp>
          <p:nvSpPr>
            <p:cNvPr id="16403" name="Rectangle 19"/>
            <p:cNvSpPr>
              <a:spLocks noChangeArrowheads="1"/>
            </p:cNvSpPr>
            <p:nvPr/>
          </p:nvSpPr>
          <p:spPr bwMode="auto">
            <a:xfrm rot="20340000">
              <a:off x="3020" y="3455"/>
              <a:ext cx="957"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spcBef>
                  <a:spcPct val="50000"/>
                </a:spcBef>
                <a:spcAft>
                  <a:spcPct val="0"/>
                </a:spcAft>
                <a:buSzTx/>
                <a:buFontTx/>
                <a:buNone/>
              </a:pPr>
              <a:r>
                <a:rPr lang="en-US" altLang="en-US" sz="2400" dirty="0"/>
                <a:t>DO</a:t>
              </a:r>
              <a:r>
                <a:rPr lang="zh-CN" altLang="en-US" sz="2400" dirty="0"/>
                <a:t>执行</a:t>
              </a:r>
              <a:endParaRPr lang="en-US" altLang="en-US" sz="2400" dirty="0"/>
            </a:p>
          </p:txBody>
        </p:sp>
        <p:sp>
          <p:nvSpPr>
            <p:cNvPr id="16404" name="Rectangle 20"/>
            <p:cNvSpPr>
              <a:spLocks noChangeArrowheads="1"/>
            </p:cNvSpPr>
            <p:nvPr/>
          </p:nvSpPr>
          <p:spPr bwMode="auto">
            <a:xfrm rot="2700000">
              <a:off x="3487" y="1367"/>
              <a:ext cx="1069"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spcBef>
                  <a:spcPct val="50000"/>
                </a:spcBef>
                <a:spcAft>
                  <a:spcPct val="0"/>
                </a:spcAft>
                <a:buSzTx/>
                <a:buFontTx/>
                <a:buNone/>
              </a:pPr>
              <a:r>
                <a:rPr lang="en-US" altLang="en-US" sz="2400" dirty="0"/>
                <a:t>PLAN</a:t>
              </a:r>
              <a:r>
                <a:rPr lang="zh-CN" altLang="en-US" sz="2400" dirty="0"/>
                <a:t>策划</a:t>
              </a:r>
              <a:endParaRPr lang="en-US" altLang="en-US" sz="2400" dirty="0"/>
            </a:p>
          </p:txBody>
        </p:sp>
        <p:sp>
          <p:nvSpPr>
            <p:cNvPr id="16405" name="Rectangle 21"/>
            <p:cNvSpPr>
              <a:spLocks noChangeArrowheads="1"/>
            </p:cNvSpPr>
            <p:nvPr/>
          </p:nvSpPr>
          <p:spPr bwMode="auto">
            <a:xfrm rot="3840000">
              <a:off x="1152" y="2612"/>
              <a:ext cx="951"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spcBef>
                  <a:spcPct val="50000"/>
                </a:spcBef>
                <a:spcAft>
                  <a:spcPct val="0"/>
                </a:spcAft>
                <a:buSzTx/>
                <a:buFontTx/>
                <a:buNone/>
              </a:pPr>
              <a:r>
                <a:rPr lang="en-US" altLang="en-US" sz="2400" dirty="0"/>
                <a:t>CHECK</a:t>
              </a:r>
              <a:r>
                <a:rPr lang="zh-CN" altLang="en-US" sz="2400" dirty="0"/>
                <a:t>确认</a:t>
              </a:r>
              <a:endParaRPr lang="en-US" altLang="en-US" sz="2400" dirty="0"/>
            </a:p>
          </p:txBody>
        </p:sp>
        <p:sp>
          <p:nvSpPr>
            <p:cNvPr id="16406" name="Rectangle 22"/>
            <p:cNvSpPr>
              <a:spLocks noChangeArrowheads="1"/>
            </p:cNvSpPr>
            <p:nvPr/>
          </p:nvSpPr>
          <p:spPr bwMode="auto">
            <a:xfrm>
              <a:off x="2927" y="2661"/>
              <a:ext cx="73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spcBef>
                  <a:spcPct val="0"/>
                </a:spcBef>
                <a:spcAft>
                  <a:spcPct val="0"/>
                </a:spcAft>
                <a:buSzTx/>
                <a:buFontTx/>
                <a:buNone/>
              </a:pPr>
              <a:r>
                <a:rPr lang="en-US" altLang="en-US" sz="1200" b="1" dirty="0"/>
                <a:t>4</a:t>
              </a:r>
            </a:p>
            <a:p>
              <a:pPr algn="ctr">
                <a:spcBef>
                  <a:spcPct val="0"/>
                </a:spcBef>
                <a:spcAft>
                  <a:spcPct val="0"/>
                </a:spcAft>
                <a:buSzTx/>
                <a:buFontTx/>
                <a:buNone/>
              </a:pPr>
              <a:r>
                <a:rPr lang="en-US" altLang="en-US" sz="1200" dirty="0"/>
                <a:t>Root Cause Analysis</a:t>
              </a:r>
            </a:p>
            <a:p>
              <a:pPr algn="ctr">
                <a:spcBef>
                  <a:spcPct val="0"/>
                </a:spcBef>
                <a:spcAft>
                  <a:spcPct val="0"/>
                </a:spcAft>
                <a:buSzTx/>
                <a:buFontTx/>
                <a:buNone/>
              </a:pPr>
              <a:r>
                <a:rPr lang="zh-CN" altLang="en-US" sz="1200" dirty="0"/>
                <a:t>根本原因分析</a:t>
              </a:r>
              <a:endParaRPr lang="en-US" altLang="en-US" sz="1200" dirty="0"/>
            </a:p>
          </p:txBody>
        </p:sp>
        <p:sp>
          <p:nvSpPr>
            <p:cNvPr id="16407" name="Rectangle 23"/>
            <p:cNvSpPr>
              <a:spLocks noChangeArrowheads="1"/>
            </p:cNvSpPr>
            <p:nvPr/>
          </p:nvSpPr>
          <p:spPr bwMode="auto">
            <a:xfrm>
              <a:off x="3385" y="2308"/>
              <a:ext cx="693"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spcBef>
                  <a:spcPct val="0"/>
                </a:spcBef>
                <a:spcAft>
                  <a:spcPct val="0"/>
                </a:spcAft>
                <a:buSzTx/>
                <a:buFontTx/>
                <a:buNone/>
              </a:pPr>
              <a:r>
                <a:rPr lang="en-US" altLang="en-US" sz="1200" b="1" dirty="0"/>
                <a:t>3</a:t>
              </a:r>
            </a:p>
            <a:p>
              <a:pPr algn="ctr">
                <a:spcBef>
                  <a:spcPct val="0"/>
                </a:spcBef>
                <a:spcAft>
                  <a:spcPct val="0"/>
                </a:spcAft>
                <a:buSzTx/>
                <a:buFontTx/>
                <a:buNone/>
              </a:pPr>
              <a:r>
                <a:rPr lang="en-US" altLang="en-US" sz="1200" dirty="0"/>
                <a:t>Containment Action</a:t>
              </a:r>
            </a:p>
            <a:p>
              <a:pPr algn="ctr">
                <a:spcBef>
                  <a:spcPct val="0"/>
                </a:spcBef>
                <a:spcAft>
                  <a:spcPct val="0"/>
                </a:spcAft>
                <a:buSzTx/>
                <a:buFontTx/>
                <a:buNone/>
              </a:pPr>
              <a:r>
                <a:rPr lang="zh-CN" altLang="en-US" sz="1200" dirty="0"/>
                <a:t>临时围堵措施</a:t>
              </a:r>
              <a:endParaRPr lang="en-US" altLang="en-US" sz="1200" dirty="0"/>
            </a:p>
          </p:txBody>
        </p:sp>
        <p:sp>
          <p:nvSpPr>
            <p:cNvPr id="16408" name="Rectangle 24"/>
            <p:cNvSpPr>
              <a:spLocks noChangeArrowheads="1"/>
            </p:cNvSpPr>
            <p:nvPr/>
          </p:nvSpPr>
          <p:spPr bwMode="auto">
            <a:xfrm>
              <a:off x="3384" y="1828"/>
              <a:ext cx="71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spcBef>
                  <a:spcPct val="0"/>
                </a:spcBef>
                <a:spcAft>
                  <a:spcPct val="0"/>
                </a:spcAft>
                <a:buSzTx/>
                <a:buFontTx/>
                <a:buNone/>
              </a:pPr>
              <a:r>
                <a:rPr lang="en-US" altLang="en-US" sz="1200" b="1" dirty="0"/>
                <a:t>2</a:t>
              </a:r>
            </a:p>
            <a:p>
              <a:pPr algn="ctr">
                <a:spcBef>
                  <a:spcPct val="0"/>
                </a:spcBef>
                <a:spcAft>
                  <a:spcPct val="0"/>
                </a:spcAft>
                <a:buSzTx/>
                <a:buFontTx/>
                <a:buNone/>
              </a:pPr>
              <a:r>
                <a:rPr lang="en-US" altLang="en-US" sz="1200" dirty="0"/>
                <a:t>Problem Description</a:t>
              </a:r>
            </a:p>
            <a:p>
              <a:pPr algn="ctr">
                <a:spcBef>
                  <a:spcPct val="0"/>
                </a:spcBef>
                <a:spcAft>
                  <a:spcPct val="0"/>
                </a:spcAft>
                <a:buSzTx/>
                <a:buFontTx/>
                <a:buNone/>
              </a:pPr>
              <a:r>
                <a:rPr lang="zh-CN" altLang="en-US" sz="1200" dirty="0"/>
                <a:t>问题描述</a:t>
              </a:r>
              <a:endParaRPr lang="en-US" altLang="en-US" sz="1200" dirty="0"/>
            </a:p>
          </p:txBody>
        </p:sp>
        <p:sp>
          <p:nvSpPr>
            <p:cNvPr id="16409" name="Rectangle 25"/>
            <p:cNvSpPr>
              <a:spLocks noChangeArrowheads="1"/>
            </p:cNvSpPr>
            <p:nvPr/>
          </p:nvSpPr>
          <p:spPr bwMode="auto">
            <a:xfrm>
              <a:off x="2873" y="1378"/>
              <a:ext cx="89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spcBef>
                  <a:spcPct val="0"/>
                </a:spcBef>
                <a:spcAft>
                  <a:spcPct val="0"/>
                </a:spcAft>
                <a:buSzTx/>
                <a:buFontTx/>
                <a:buNone/>
              </a:pPr>
              <a:r>
                <a:rPr lang="en-US" altLang="en-US" sz="1200" b="1" dirty="0"/>
                <a:t>1</a:t>
              </a:r>
              <a:br>
                <a:rPr lang="en-US" altLang="en-US" sz="1200" dirty="0"/>
              </a:br>
              <a:r>
                <a:rPr lang="en-US" altLang="en-US" sz="1200" dirty="0"/>
                <a:t>Problem Solving Team</a:t>
              </a:r>
            </a:p>
            <a:p>
              <a:pPr algn="ctr">
                <a:spcBef>
                  <a:spcPct val="0"/>
                </a:spcBef>
                <a:spcAft>
                  <a:spcPct val="0"/>
                </a:spcAft>
                <a:buSzTx/>
                <a:buFontTx/>
                <a:buNone/>
              </a:pPr>
              <a:r>
                <a:rPr lang="zh-CN" altLang="en-US" sz="1200" dirty="0"/>
                <a:t>问题解决</a:t>
              </a:r>
              <a:endParaRPr lang="en-US" altLang="zh-CN" sz="1200" dirty="0"/>
            </a:p>
            <a:p>
              <a:pPr algn="ctr">
                <a:spcBef>
                  <a:spcPct val="0"/>
                </a:spcBef>
                <a:spcAft>
                  <a:spcPct val="0"/>
                </a:spcAft>
                <a:buSzTx/>
                <a:buFontTx/>
                <a:buNone/>
              </a:pPr>
              <a:r>
                <a:rPr lang="zh-CN" altLang="en-US" sz="1200" dirty="0"/>
                <a:t>团队</a:t>
              </a:r>
              <a:endParaRPr lang="en-US" altLang="en-US" sz="1200" dirty="0"/>
            </a:p>
            <a:p>
              <a:pPr algn="ctr" latinLnBrk="1">
                <a:spcBef>
                  <a:spcPct val="0"/>
                </a:spcBef>
                <a:spcAft>
                  <a:spcPct val="0"/>
                </a:spcAft>
                <a:buSzTx/>
                <a:buFontTx/>
                <a:buNone/>
              </a:pPr>
              <a:endParaRPr lang="en-US" altLang="en-US" sz="1000" dirty="0"/>
            </a:p>
          </p:txBody>
        </p:sp>
        <p:sp>
          <p:nvSpPr>
            <p:cNvPr id="16410" name="Rectangle 26"/>
            <p:cNvSpPr>
              <a:spLocks noChangeArrowheads="1"/>
            </p:cNvSpPr>
            <p:nvPr/>
          </p:nvSpPr>
          <p:spPr bwMode="auto">
            <a:xfrm>
              <a:off x="1773" y="1724"/>
              <a:ext cx="821" cy="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t>7</a:t>
              </a:r>
              <a:br>
                <a:rPr lang="en-US" altLang="en-US" sz="1200" dirty="0"/>
              </a:br>
              <a:r>
                <a:rPr lang="en-US" altLang="zh-CN" sz="1200" dirty="0"/>
                <a:t>Prevention </a:t>
              </a:r>
            </a:p>
            <a:p>
              <a:pPr algn="ctr"/>
              <a:r>
                <a:rPr lang="en-US" altLang="zh-CN" sz="1200" dirty="0"/>
                <a:t>of recurrence </a:t>
              </a:r>
            </a:p>
            <a:p>
              <a:pPr algn="ctr"/>
              <a:r>
                <a:rPr lang="en-US" altLang="zh-CN" sz="1200" dirty="0"/>
                <a:t>of the non-conformity</a:t>
              </a:r>
            </a:p>
            <a:p>
              <a:pPr algn="ctr"/>
              <a:r>
                <a:rPr lang="zh-CN" altLang="en-US" sz="1200" dirty="0"/>
                <a:t>不良再发生预防</a:t>
              </a:r>
              <a:endParaRPr lang="en-US" altLang="zh-CN" sz="1200" dirty="0"/>
            </a:p>
            <a:p>
              <a:pPr algn="ctr"/>
              <a:endParaRPr lang="en-US" altLang="en-US" sz="1200" dirty="0"/>
            </a:p>
          </p:txBody>
        </p:sp>
        <p:sp>
          <p:nvSpPr>
            <p:cNvPr id="16411" name="Rectangle 27"/>
            <p:cNvSpPr>
              <a:spLocks noChangeArrowheads="1"/>
            </p:cNvSpPr>
            <p:nvPr/>
          </p:nvSpPr>
          <p:spPr bwMode="auto">
            <a:xfrm>
              <a:off x="2202" y="1397"/>
              <a:ext cx="824"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t>8</a:t>
              </a:r>
              <a:br>
                <a:rPr lang="en-US" altLang="en-US" sz="1200" dirty="0"/>
              </a:br>
              <a:r>
                <a:rPr lang="en-US" altLang="zh-CN" sz="1200" dirty="0"/>
                <a:t>Final meeting</a:t>
              </a:r>
            </a:p>
            <a:p>
              <a:pPr algn="ctr"/>
              <a:r>
                <a:rPr lang="zh-CN" altLang="en-US" sz="1200" dirty="0"/>
                <a:t>末次会议</a:t>
              </a:r>
              <a:endParaRPr lang="en-US" altLang="zh-CN" sz="1200" dirty="0"/>
            </a:p>
          </p:txBody>
        </p:sp>
        <p:sp>
          <p:nvSpPr>
            <p:cNvPr id="16412" name="Rectangle 28"/>
            <p:cNvSpPr>
              <a:spLocks noChangeArrowheads="1"/>
            </p:cNvSpPr>
            <p:nvPr/>
          </p:nvSpPr>
          <p:spPr bwMode="auto">
            <a:xfrm>
              <a:off x="2251" y="2538"/>
              <a:ext cx="851" cy="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200" dirty="0"/>
            </a:p>
            <a:p>
              <a:pPr algn="ctr"/>
              <a:br>
                <a:rPr lang="en-US" altLang="en-US" sz="1200" dirty="0"/>
              </a:br>
              <a:r>
                <a:rPr lang="en-US" altLang="zh-CN" sz="1200" dirty="0"/>
                <a:t>Corrective actions and </a:t>
              </a:r>
            </a:p>
            <a:p>
              <a:pPr algn="ctr"/>
              <a:r>
                <a:rPr lang="en-US" altLang="en-US" sz="1200" b="1" dirty="0"/>
                <a:t>5 </a:t>
              </a:r>
              <a:r>
                <a:rPr lang="en-US" altLang="zh-CN" sz="1200" dirty="0"/>
                <a:t>tracking of effectiveness</a:t>
              </a:r>
            </a:p>
            <a:p>
              <a:pPr algn="ctr"/>
              <a:r>
                <a:rPr lang="zh-CN" altLang="en-US" sz="1200" dirty="0"/>
                <a:t>纠正措施及效</a:t>
              </a:r>
              <a:endParaRPr lang="en-US" altLang="zh-CN" sz="1200" dirty="0"/>
            </a:p>
            <a:p>
              <a:pPr algn="ctr"/>
              <a:r>
                <a:rPr lang="zh-CN" altLang="en-US" sz="1200" dirty="0"/>
                <a:t>        果跟踪</a:t>
              </a:r>
              <a:endParaRPr lang="en-US" altLang="zh-CN" sz="1200" dirty="0"/>
            </a:p>
            <a:p>
              <a:pPr algn="ctr"/>
              <a:endParaRPr lang="en-US" altLang="en-US" sz="1200" dirty="0"/>
            </a:p>
          </p:txBody>
        </p:sp>
        <p:sp>
          <p:nvSpPr>
            <p:cNvPr id="16413" name="Rectangle 29"/>
            <p:cNvSpPr>
              <a:spLocks noChangeArrowheads="1"/>
            </p:cNvSpPr>
            <p:nvPr/>
          </p:nvSpPr>
          <p:spPr bwMode="auto">
            <a:xfrm>
              <a:off x="1721" y="2406"/>
              <a:ext cx="977"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CN" altLang="en-US" sz="1200" b="1" dirty="0"/>
                <a:t> </a:t>
              </a:r>
              <a:r>
                <a:rPr lang="en-US" altLang="zh-CN" sz="1200" dirty="0"/>
                <a:t>Corrective actions </a:t>
              </a:r>
              <a:r>
                <a:rPr lang="en-US" altLang="zh-CN" sz="1200" b="1" dirty="0"/>
                <a:t>6</a:t>
              </a:r>
              <a:r>
                <a:rPr lang="zh-CN" altLang="en-US" sz="1200" dirty="0"/>
                <a:t> </a:t>
              </a:r>
              <a:r>
                <a:rPr lang="en-US" altLang="zh-CN" sz="1200" dirty="0"/>
                <a:t>effectiveness validation</a:t>
              </a:r>
              <a:r>
                <a:rPr lang="zh-CN" altLang="en-US" sz="1200" dirty="0"/>
                <a:t>纠正</a:t>
              </a:r>
              <a:endParaRPr lang="en-US" altLang="zh-CN" sz="1200" dirty="0"/>
            </a:p>
            <a:p>
              <a:pPr algn="ctr"/>
              <a:r>
                <a:rPr lang="zh-CN" altLang="en-US" sz="1200" dirty="0"/>
                <a:t>措施效果验</a:t>
              </a:r>
              <a:endParaRPr lang="en-US" altLang="zh-CN" sz="1200" dirty="0"/>
            </a:p>
            <a:p>
              <a:pPr algn="ctr"/>
              <a:r>
                <a:rPr lang="zh-CN" altLang="en-US" sz="1200" dirty="0"/>
                <a:t>证</a:t>
              </a:r>
              <a:endParaRPr lang="en-US" altLang="zh-CN" sz="1200" dirty="0"/>
            </a:p>
          </p:txBody>
        </p:sp>
        <p:sp>
          <p:nvSpPr>
            <p:cNvPr id="16414" name="Oval 30"/>
            <p:cNvSpPr>
              <a:spLocks noChangeArrowheads="1"/>
            </p:cNvSpPr>
            <p:nvPr/>
          </p:nvSpPr>
          <p:spPr bwMode="auto">
            <a:xfrm>
              <a:off x="1817" y="1276"/>
              <a:ext cx="2290" cy="2217"/>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0"/>
                </a:spcAft>
                <a:buSzTx/>
                <a:buFontTx/>
                <a:buNone/>
              </a:pPr>
              <a:endParaRPr lang="en-US" altLang="en-US" sz="1800"/>
            </a:p>
          </p:txBody>
        </p:sp>
        <p:sp>
          <p:nvSpPr>
            <p:cNvPr id="16415" name="Rectangle 31"/>
            <p:cNvSpPr>
              <a:spLocks noChangeArrowheads="1"/>
            </p:cNvSpPr>
            <p:nvPr/>
          </p:nvSpPr>
          <p:spPr bwMode="auto">
            <a:xfrm>
              <a:off x="2653" y="2128"/>
              <a:ext cx="586"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1400"/>
                </a:spcBef>
                <a:spcAft>
                  <a:spcPts val="600"/>
                </a:spcAft>
                <a:buSzPct val="9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ts val="8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ts val="8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8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spcBef>
                  <a:spcPct val="0"/>
                </a:spcBef>
                <a:spcAft>
                  <a:spcPct val="0"/>
                </a:spcAft>
                <a:buSzTx/>
                <a:buFontTx/>
                <a:buNone/>
              </a:pPr>
              <a:endParaRPr lang="en-US" altLang="en-US" sz="1400" b="1" dirty="0"/>
            </a:p>
            <a:p>
              <a:pPr algn="ctr">
                <a:spcBef>
                  <a:spcPct val="0"/>
                </a:spcBef>
                <a:spcAft>
                  <a:spcPct val="0"/>
                </a:spcAft>
                <a:buSzTx/>
                <a:buFontTx/>
                <a:buNone/>
              </a:pPr>
              <a:r>
                <a:rPr lang="en-US" altLang="en-US" sz="1400" b="1" dirty="0"/>
                <a:t>8D</a:t>
              </a:r>
            </a:p>
            <a:p>
              <a:pPr algn="ctr">
                <a:spcBef>
                  <a:spcPct val="0"/>
                </a:spcBef>
                <a:spcAft>
                  <a:spcPct val="0"/>
                </a:spcAft>
                <a:buSzTx/>
                <a:buFontTx/>
                <a:buNone/>
              </a:pPr>
              <a:r>
                <a:rPr lang="en-US" altLang="en-US" sz="1400" b="1" dirty="0"/>
                <a:t>Process</a:t>
              </a:r>
              <a:endParaRPr lang="en-US" altLang="en-US" sz="1200" b="1" dirty="0"/>
            </a:p>
          </p:txBody>
        </p:sp>
      </p:grpSp>
      <p:sp>
        <p:nvSpPr>
          <p:cNvPr id="63521" name="Text Box 33"/>
          <p:cNvSpPr txBox="1">
            <a:spLocks noChangeArrowheads="1"/>
          </p:cNvSpPr>
          <p:nvPr/>
        </p:nvSpPr>
        <p:spPr bwMode="auto">
          <a:xfrm>
            <a:off x="541899" y="1555797"/>
            <a:ext cx="2855912" cy="923330"/>
          </a:xfrm>
          <a:prstGeom prst="rect">
            <a:avLst/>
          </a:prstGeom>
          <a:noFill/>
          <a:ln w="9525">
            <a:noFill/>
            <a:miter lim="800000"/>
            <a:headEnd/>
            <a:tailEnd/>
          </a:ln>
          <a:effectLst/>
        </p:spPr>
        <p:txBody>
          <a:bodyPr>
            <a:spAutoFit/>
          </a:bodyPr>
          <a:lstStyle/>
          <a:p>
            <a:pPr algn="just">
              <a:defRPr/>
            </a:pPr>
            <a:r>
              <a:rPr lang="en-US" dirty="0">
                <a:latin typeface="+mn-lt"/>
                <a:cs typeface="Arial" charset="0"/>
              </a:rPr>
              <a:t>8D follows the logic of the </a:t>
            </a:r>
          </a:p>
          <a:p>
            <a:pPr algn="just">
              <a:defRPr/>
            </a:pPr>
            <a:r>
              <a:rPr lang="en-US" dirty="0">
                <a:latin typeface="+mn-lt"/>
                <a:cs typeface="Arial" charset="0"/>
              </a:rPr>
              <a:t>PDCA Cycle</a:t>
            </a:r>
          </a:p>
          <a:p>
            <a:pPr algn="just">
              <a:defRPr/>
            </a:pPr>
            <a:r>
              <a:rPr lang="en-US" altLang="zh-CN" dirty="0">
                <a:latin typeface="+mn-lt"/>
                <a:cs typeface="Arial" charset="0"/>
              </a:rPr>
              <a:t>8D</a:t>
            </a:r>
            <a:r>
              <a:rPr lang="zh-CN" altLang="en-US" dirty="0">
                <a:latin typeface="+mn-lt"/>
                <a:cs typeface="Arial" charset="0"/>
              </a:rPr>
              <a:t> 遵循</a:t>
            </a:r>
            <a:r>
              <a:rPr lang="en-US" altLang="zh-CN" dirty="0">
                <a:latin typeface="+mn-lt"/>
                <a:cs typeface="Arial" charset="0"/>
              </a:rPr>
              <a:t>PDCA</a:t>
            </a:r>
            <a:r>
              <a:rPr lang="zh-CN" altLang="en-US" dirty="0">
                <a:latin typeface="+mn-lt"/>
                <a:cs typeface="Arial" charset="0"/>
              </a:rPr>
              <a:t>循环法则</a:t>
            </a:r>
            <a:endParaRPr lang="en-US" dirty="0">
              <a:latin typeface="+mn-lt"/>
              <a:cs typeface="Arial" charset="0"/>
            </a:endParaRPr>
          </a:p>
        </p:txBody>
      </p:sp>
      <p:sp>
        <p:nvSpPr>
          <p:cNvPr id="32" name="Slide Number Placeholder 4">
            <a:extLst>
              <a:ext uri="{FF2B5EF4-FFF2-40B4-BE49-F238E27FC236}">
                <a16:creationId xmlns:a16="http://schemas.microsoft.com/office/drawing/2014/main" id="{6C5D673D-6696-4DBB-A633-057DF679B996}"/>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5</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539552" y="1538406"/>
            <a:ext cx="3240360" cy="4770914"/>
          </a:xfrm>
          <a:prstGeom prst="roundRect">
            <a:avLst>
              <a:gd name="adj" fmla="val 2162"/>
            </a:avLst>
          </a:prstGeom>
          <a:gradFill flip="none" rotWithShape="1">
            <a:gsLst>
              <a:gs pos="0">
                <a:schemeClr val="accent2">
                  <a:lumMod val="40000"/>
                  <a:lumOff val="60000"/>
                </a:schemeClr>
              </a:gs>
              <a:gs pos="10000">
                <a:schemeClr val="accent6"/>
              </a:gs>
              <a:gs pos="100000">
                <a:schemeClr val="bg2"/>
              </a:gs>
            </a:gsLst>
            <a:path path="circle">
              <a:fillToRect l="100000" t="100000"/>
            </a:path>
            <a:tileRect r="-100000" b="-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2">
            <a:extLst>
              <a:ext uri="{FF2B5EF4-FFF2-40B4-BE49-F238E27FC236}">
                <a16:creationId xmlns:a16="http://schemas.microsoft.com/office/drawing/2014/main" id="{E4E6EED8-0A21-4371-B1DE-FA77D77A0D9C}"/>
              </a:ext>
            </a:extLst>
          </p:cNvPr>
          <p:cNvSpPr txBox="1">
            <a:spLocks/>
          </p:cNvSpPr>
          <p:nvPr/>
        </p:nvSpPr>
        <p:spPr>
          <a:xfrm>
            <a:off x="3779838" y="6562725"/>
            <a:ext cx="4359275" cy="29527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1000" dirty="0"/>
              <a:t>8D Training suppliers | Keppmann | HCC-PU-QME - Lippstadt, Nov 2017</a:t>
            </a:r>
          </a:p>
        </p:txBody>
      </p:sp>
      <p:sp>
        <p:nvSpPr>
          <p:cNvPr id="5" name="Rectangle 4">
            <a:extLst>
              <a:ext uri="{FF2B5EF4-FFF2-40B4-BE49-F238E27FC236}">
                <a16:creationId xmlns:a16="http://schemas.microsoft.com/office/drawing/2014/main" id="{7B6816CF-E0DE-4EC5-88BA-D84590228B30}"/>
              </a:ext>
            </a:extLst>
          </p:cNvPr>
          <p:cNvSpPr/>
          <p:nvPr/>
        </p:nvSpPr>
        <p:spPr>
          <a:xfrm>
            <a:off x="4038600" y="2514600"/>
            <a:ext cx="4800600" cy="3276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Ø"/>
              <a:defRPr/>
            </a:pPr>
            <a:r>
              <a:rPr lang="en-US" b="1" dirty="0">
                <a:solidFill>
                  <a:schemeClr val="accent6">
                    <a:lumMod val="60000"/>
                    <a:lumOff val="40000"/>
                  </a:schemeClr>
                </a:solidFill>
              </a:rPr>
              <a:t>Motivation to make the 8D report</a:t>
            </a:r>
          </a:p>
          <a:p>
            <a:pPr>
              <a:defRPr/>
            </a:pPr>
            <a:r>
              <a:rPr lang="zh-CN" altLang="en-US" b="1" dirty="0">
                <a:solidFill>
                  <a:schemeClr val="tx2">
                    <a:lumMod val="50000"/>
                  </a:schemeClr>
                </a:solidFill>
              </a:rPr>
              <a:t>     </a:t>
            </a:r>
            <a:r>
              <a:rPr lang="zh-CN" altLang="en-US" b="1" dirty="0">
                <a:solidFill>
                  <a:schemeClr val="accent6">
                    <a:lumMod val="60000"/>
                    <a:lumOff val="40000"/>
                  </a:schemeClr>
                </a:solidFill>
              </a:rPr>
              <a:t>编写</a:t>
            </a:r>
            <a:r>
              <a:rPr lang="en-US" altLang="zh-CN" b="1" dirty="0">
                <a:solidFill>
                  <a:schemeClr val="accent6">
                    <a:lumMod val="60000"/>
                    <a:lumOff val="40000"/>
                  </a:schemeClr>
                </a:solidFill>
              </a:rPr>
              <a:t>8D</a:t>
            </a:r>
            <a:r>
              <a:rPr lang="zh-CN" altLang="en-US" b="1" dirty="0">
                <a:solidFill>
                  <a:schemeClr val="accent6">
                    <a:lumMod val="60000"/>
                    <a:lumOff val="40000"/>
                  </a:schemeClr>
                </a:solidFill>
              </a:rPr>
              <a:t>报告的动机</a:t>
            </a:r>
            <a:endParaRPr lang="en-US" b="1" dirty="0">
              <a:solidFill>
                <a:schemeClr val="accent6">
                  <a:lumMod val="60000"/>
                  <a:lumOff val="40000"/>
                </a:schemeClr>
              </a:solidFill>
            </a:endParaRPr>
          </a:p>
          <a:p>
            <a:pPr>
              <a:defRPr/>
            </a:pPr>
            <a:endParaRPr lang="en-US" b="1" dirty="0">
              <a:solidFill>
                <a:schemeClr val="tx1"/>
              </a:solidFill>
            </a:endParaRPr>
          </a:p>
          <a:p>
            <a:pPr marL="285750" indent="-285750">
              <a:buFont typeface="Wingdings" panose="05000000000000000000" pitchFamily="2" charset="2"/>
              <a:buChar char="Ø"/>
              <a:defRPr/>
            </a:pPr>
            <a:r>
              <a:rPr lang="en-US" b="1" dirty="0">
                <a:solidFill>
                  <a:schemeClr val="tx2">
                    <a:lumMod val="50000"/>
                  </a:schemeClr>
                </a:solidFill>
              </a:rPr>
              <a:t>How to fill out Hella 8D report</a:t>
            </a:r>
          </a:p>
          <a:p>
            <a:pPr>
              <a:defRPr/>
            </a:pPr>
            <a:r>
              <a:rPr lang="zh-CN" altLang="en-US" b="1" dirty="0">
                <a:solidFill>
                  <a:schemeClr val="accent6">
                    <a:lumMod val="60000"/>
                    <a:lumOff val="40000"/>
                  </a:schemeClr>
                </a:solidFill>
              </a:rPr>
              <a:t>     </a:t>
            </a:r>
            <a:r>
              <a:rPr lang="zh-CN" altLang="en-US" b="1" dirty="0">
                <a:solidFill>
                  <a:schemeClr val="tx2">
                    <a:lumMod val="50000"/>
                  </a:schemeClr>
                </a:solidFill>
              </a:rPr>
              <a:t>如何填写海拉</a:t>
            </a:r>
            <a:r>
              <a:rPr lang="en-US" altLang="zh-CN" b="1" dirty="0">
                <a:solidFill>
                  <a:schemeClr val="tx2">
                    <a:lumMod val="50000"/>
                  </a:schemeClr>
                </a:solidFill>
              </a:rPr>
              <a:t>8D</a:t>
            </a:r>
            <a:r>
              <a:rPr lang="zh-CN" altLang="en-US" b="1" dirty="0">
                <a:solidFill>
                  <a:schemeClr val="tx2">
                    <a:lumMod val="50000"/>
                  </a:schemeClr>
                </a:solidFill>
              </a:rPr>
              <a:t>报告</a:t>
            </a:r>
            <a:endParaRPr lang="en-US" b="1" dirty="0">
              <a:solidFill>
                <a:schemeClr val="tx2">
                  <a:lumMod val="50000"/>
                </a:schemeClr>
              </a:solidFill>
            </a:endParaRPr>
          </a:p>
          <a:p>
            <a:pPr marL="285750" indent="-285750">
              <a:buFont typeface="Wingdings" panose="05000000000000000000" pitchFamily="2" charset="2"/>
              <a:buChar char="Ø"/>
              <a:defRPr/>
            </a:pPr>
            <a:endParaRPr lang="en-US" b="1" dirty="0">
              <a:solidFill>
                <a:schemeClr val="accent6">
                  <a:lumMod val="60000"/>
                  <a:lumOff val="40000"/>
                </a:schemeClr>
              </a:solidFill>
            </a:endParaRPr>
          </a:p>
          <a:p>
            <a:pPr marL="285750" indent="-285750">
              <a:buFont typeface="Wingdings" panose="05000000000000000000" pitchFamily="2" charset="2"/>
              <a:buChar char="Ø"/>
              <a:defRPr/>
            </a:pPr>
            <a:r>
              <a:rPr lang="en-US" b="1" dirty="0">
                <a:solidFill>
                  <a:schemeClr val="accent6">
                    <a:lumMod val="60000"/>
                    <a:lumOff val="40000"/>
                  </a:schemeClr>
                </a:solidFill>
              </a:rPr>
              <a:t>8D Report Evaluation</a:t>
            </a:r>
          </a:p>
          <a:p>
            <a:pPr>
              <a:defRPr/>
            </a:pPr>
            <a:r>
              <a:rPr lang="zh-CN" altLang="en-US" b="1" dirty="0">
                <a:solidFill>
                  <a:schemeClr val="accent6">
                    <a:lumMod val="60000"/>
                    <a:lumOff val="40000"/>
                  </a:schemeClr>
                </a:solidFill>
              </a:rPr>
              <a:t>     </a:t>
            </a:r>
            <a:r>
              <a:rPr lang="en-US" altLang="zh-CN" b="1" dirty="0">
                <a:solidFill>
                  <a:schemeClr val="accent6">
                    <a:lumMod val="60000"/>
                    <a:lumOff val="40000"/>
                  </a:schemeClr>
                </a:solidFill>
              </a:rPr>
              <a:t>8D</a:t>
            </a:r>
            <a:r>
              <a:rPr lang="zh-CN" altLang="en-US" b="1" dirty="0">
                <a:solidFill>
                  <a:schemeClr val="accent6">
                    <a:lumMod val="60000"/>
                    <a:lumOff val="40000"/>
                  </a:schemeClr>
                </a:solidFill>
              </a:rPr>
              <a:t>报告的评估</a:t>
            </a:r>
            <a:endParaRPr lang="en-US" b="1" dirty="0">
              <a:solidFill>
                <a:schemeClr val="accent6">
                  <a:lumMod val="60000"/>
                  <a:lumOff val="40000"/>
                </a:schemeClr>
              </a:solidFill>
            </a:endParaRPr>
          </a:p>
        </p:txBody>
      </p:sp>
    </p:spTree>
    <p:extLst>
      <p:ext uri="{BB962C8B-B14F-4D97-AF65-F5344CB8AC3E}">
        <p14:creationId xmlns:p14="http://schemas.microsoft.com/office/powerpoint/2010/main" val="278780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9750" y="360363"/>
            <a:ext cx="8067675" cy="885825"/>
          </a:xfrm>
        </p:spPr>
        <p:txBody>
          <a:bodyPr/>
          <a:lstStyle/>
          <a:p>
            <a:r>
              <a:rPr lang="en-US" altLang="zh-CN" dirty="0">
                <a:ea typeface="宋体" panose="02010600030101010101" pitchFamily="2" charset="-122"/>
              </a:rPr>
              <a:t>8D Steps</a:t>
            </a:r>
            <a:br>
              <a:rPr lang="en-US" altLang="zh-CN" dirty="0">
                <a:ea typeface="宋体" panose="02010600030101010101" pitchFamily="2" charset="-122"/>
              </a:rPr>
            </a:br>
            <a:r>
              <a:rPr lang="en-US" altLang="zh-CN" dirty="0">
                <a:ea typeface="宋体" panose="02010600030101010101" pitchFamily="2" charset="-122"/>
              </a:rPr>
              <a:t>8D </a:t>
            </a:r>
            <a:r>
              <a:rPr lang="zh-CN" altLang="en-US" dirty="0">
                <a:ea typeface="宋体" panose="02010600030101010101" pitchFamily="2" charset="-122"/>
              </a:rPr>
              <a:t>步骤</a:t>
            </a:r>
            <a:endParaRPr lang="en-US" altLang="en-US" dirty="0"/>
          </a:p>
        </p:txBody>
      </p:sp>
      <p:sp>
        <p:nvSpPr>
          <p:cNvPr id="12292" name="Rectangle 11"/>
          <p:cNvSpPr>
            <a:spLocks noChangeArrowheads="1"/>
          </p:cNvSpPr>
          <p:nvPr>
            <p:custDataLst>
              <p:tags r:id="rId1"/>
            </p:custDataLst>
          </p:nvPr>
        </p:nvSpPr>
        <p:spPr bwMode="auto">
          <a:xfrm>
            <a:off x="2101850" y="2117725"/>
            <a:ext cx="6505575" cy="338138"/>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600" dirty="0">
                <a:solidFill>
                  <a:srgbClr val="FFFFFF"/>
                </a:solidFill>
                <a:latin typeface="+mn-lt"/>
                <a:ea typeface="宋体" panose="02010600030101010101" pitchFamily="2" charset="-122"/>
              </a:rPr>
              <a:t>Problem description</a:t>
            </a:r>
            <a:r>
              <a:rPr lang="zh-CN" altLang="en-US" sz="1600" dirty="0">
                <a:solidFill>
                  <a:srgbClr val="FFFFFF"/>
                </a:solidFill>
                <a:latin typeface="+mn-lt"/>
                <a:ea typeface="宋体" panose="02010600030101010101" pitchFamily="2" charset="-122"/>
              </a:rPr>
              <a:t>问题描述</a:t>
            </a:r>
            <a:endParaRPr lang="en-US" altLang="zh-CN" sz="1600" dirty="0">
              <a:solidFill>
                <a:srgbClr val="FFFFFF"/>
              </a:solidFill>
              <a:latin typeface="+mn-lt"/>
              <a:ea typeface="宋体" panose="02010600030101010101" pitchFamily="2" charset="-122"/>
            </a:endParaRPr>
          </a:p>
        </p:txBody>
      </p:sp>
      <p:sp>
        <p:nvSpPr>
          <p:cNvPr id="12293" name="AutoShape 12"/>
          <p:cNvSpPr>
            <a:spLocks noChangeArrowheads="1"/>
          </p:cNvSpPr>
          <p:nvPr>
            <p:custDataLst>
              <p:tags r:id="rId2"/>
            </p:custDataLst>
          </p:nvPr>
        </p:nvSpPr>
        <p:spPr bwMode="auto">
          <a:xfrm>
            <a:off x="638175" y="1620838"/>
            <a:ext cx="989013" cy="338137"/>
          </a:xfrm>
          <a:prstGeom prst="chevron">
            <a:avLst>
              <a:gd name="adj" fmla="val 39066"/>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dirty="0">
                <a:solidFill>
                  <a:srgbClr val="FFFFFF"/>
                </a:solidFill>
                <a:latin typeface="+mn-lt"/>
                <a:ea typeface="宋体" panose="02010600030101010101" pitchFamily="2" charset="-122"/>
              </a:rPr>
              <a:t>D1</a:t>
            </a:r>
          </a:p>
        </p:txBody>
      </p:sp>
      <p:sp>
        <p:nvSpPr>
          <p:cNvPr id="12294" name="AutoShape 13"/>
          <p:cNvSpPr>
            <a:spLocks noChangeArrowheads="1"/>
          </p:cNvSpPr>
          <p:nvPr>
            <p:custDataLst>
              <p:tags r:id="rId3"/>
            </p:custDataLst>
          </p:nvPr>
        </p:nvSpPr>
        <p:spPr bwMode="auto">
          <a:xfrm>
            <a:off x="638175" y="2138363"/>
            <a:ext cx="989013" cy="336550"/>
          </a:xfrm>
          <a:prstGeom prst="chevron">
            <a:avLst>
              <a:gd name="adj" fmla="val 39250"/>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dirty="0">
                <a:solidFill>
                  <a:srgbClr val="FFFFFF"/>
                </a:solidFill>
                <a:latin typeface="+mn-lt"/>
                <a:ea typeface="宋体" panose="02010600030101010101" pitchFamily="2" charset="-122"/>
              </a:rPr>
              <a:t>D2</a:t>
            </a:r>
          </a:p>
        </p:txBody>
      </p:sp>
      <p:sp>
        <p:nvSpPr>
          <p:cNvPr id="12295" name="AutoShape 14"/>
          <p:cNvSpPr>
            <a:spLocks noChangeArrowheads="1"/>
          </p:cNvSpPr>
          <p:nvPr>
            <p:custDataLst>
              <p:tags r:id="rId4"/>
            </p:custDataLst>
          </p:nvPr>
        </p:nvSpPr>
        <p:spPr bwMode="auto">
          <a:xfrm>
            <a:off x="638175" y="2657475"/>
            <a:ext cx="989013" cy="336550"/>
          </a:xfrm>
          <a:prstGeom prst="chevron">
            <a:avLst>
              <a:gd name="adj" fmla="val 39250"/>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dirty="0">
                <a:solidFill>
                  <a:srgbClr val="FFFFFF"/>
                </a:solidFill>
                <a:latin typeface="+mn-lt"/>
                <a:ea typeface="宋体" panose="02010600030101010101" pitchFamily="2" charset="-122"/>
              </a:rPr>
              <a:t>D3</a:t>
            </a:r>
          </a:p>
        </p:txBody>
      </p:sp>
      <p:sp>
        <p:nvSpPr>
          <p:cNvPr id="12296" name="AutoShape 15"/>
          <p:cNvSpPr>
            <a:spLocks noChangeArrowheads="1"/>
          </p:cNvSpPr>
          <p:nvPr>
            <p:custDataLst>
              <p:tags r:id="rId5"/>
            </p:custDataLst>
          </p:nvPr>
        </p:nvSpPr>
        <p:spPr bwMode="auto">
          <a:xfrm>
            <a:off x="638175" y="3175000"/>
            <a:ext cx="989013" cy="338138"/>
          </a:xfrm>
          <a:prstGeom prst="chevron">
            <a:avLst>
              <a:gd name="adj" fmla="val 39066"/>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dirty="0">
                <a:solidFill>
                  <a:srgbClr val="FFFFFF"/>
                </a:solidFill>
                <a:latin typeface="+mn-lt"/>
                <a:ea typeface="宋体" panose="02010600030101010101" pitchFamily="2" charset="-122"/>
              </a:rPr>
              <a:t>D4</a:t>
            </a:r>
          </a:p>
        </p:txBody>
      </p:sp>
      <p:sp>
        <p:nvSpPr>
          <p:cNvPr id="12297" name="AutoShape 16"/>
          <p:cNvSpPr>
            <a:spLocks noChangeArrowheads="1"/>
          </p:cNvSpPr>
          <p:nvPr>
            <p:custDataLst>
              <p:tags r:id="rId6"/>
            </p:custDataLst>
          </p:nvPr>
        </p:nvSpPr>
        <p:spPr bwMode="auto">
          <a:xfrm>
            <a:off x="638175" y="3700463"/>
            <a:ext cx="989013" cy="336550"/>
          </a:xfrm>
          <a:prstGeom prst="chevron">
            <a:avLst>
              <a:gd name="adj" fmla="val 39250"/>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dirty="0">
                <a:solidFill>
                  <a:srgbClr val="FFFFFF"/>
                </a:solidFill>
                <a:latin typeface="+mn-lt"/>
                <a:ea typeface="宋体" panose="02010600030101010101" pitchFamily="2" charset="-122"/>
              </a:rPr>
              <a:t>D5</a:t>
            </a:r>
          </a:p>
        </p:txBody>
      </p:sp>
      <p:sp>
        <p:nvSpPr>
          <p:cNvPr id="12298" name="AutoShape 17"/>
          <p:cNvSpPr>
            <a:spLocks noChangeArrowheads="1"/>
          </p:cNvSpPr>
          <p:nvPr>
            <p:custDataLst>
              <p:tags r:id="rId7"/>
            </p:custDataLst>
          </p:nvPr>
        </p:nvSpPr>
        <p:spPr bwMode="auto">
          <a:xfrm>
            <a:off x="638175" y="4256088"/>
            <a:ext cx="989013" cy="334962"/>
          </a:xfrm>
          <a:prstGeom prst="chevron">
            <a:avLst>
              <a:gd name="adj" fmla="val 39437"/>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dirty="0">
                <a:solidFill>
                  <a:srgbClr val="FFFFFF"/>
                </a:solidFill>
                <a:latin typeface="+mn-lt"/>
                <a:ea typeface="宋体" panose="02010600030101010101" pitchFamily="2" charset="-122"/>
              </a:rPr>
              <a:t>D6</a:t>
            </a:r>
          </a:p>
        </p:txBody>
      </p:sp>
      <p:sp>
        <p:nvSpPr>
          <p:cNvPr id="12299" name="AutoShape 18"/>
          <p:cNvSpPr>
            <a:spLocks noChangeArrowheads="1"/>
          </p:cNvSpPr>
          <p:nvPr>
            <p:custDataLst>
              <p:tags r:id="rId8"/>
            </p:custDataLst>
          </p:nvPr>
        </p:nvSpPr>
        <p:spPr bwMode="auto">
          <a:xfrm>
            <a:off x="638175" y="4787900"/>
            <a:ext cx="989013" cy="336550"/>
          </a:xfrm>
          <a:prstGeom prst="chevron">
            <a:avLst>
              <a:gd name="adj" fmla="val 39250"/>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dirty="0">
                <a:solidFill>
                  <a:srgbClr val="FFFFFF"/>
                </a:solidFill>
                <a:latin typeface="+mn-lt"/>
                <a:ea typeface="宋体" panose="02010600030101010101" pitchFamily="2" charset="-122"/>
              </a:rPr>
              <a:t>D7</a:t>
            </a:r>
          </a:p>
        </p:txBody>
      </p:sp>
      <p:sp>
        <p:nvSpPr>
          <p:cNvPr id="12300" name="AutoShape 19"/>
          <p:cNvSpPr>
            <a:spLocks noChangeArrowheads="1"/>
          </p:cNvSpPr>
          <p:nvPr>
            <p:custDataLst>
              <p:tags r:id="rId9"/>
            </p:custDataLst>
          </p:nvPr>
        </p:nvSpPr>
        <p:spPr bwMode="auto">
          <a:xfrm>
            <a:off x="638175" y="5386388"/>
            <a:ext cx="989013" cy="334962"/>
          </a:xfrm>
          <a:prstGeom prst="chevron">
            <a:avLst>
              <a:gd name="adj" fmla="val 39437"/>
            </a:avLst>
          </a:prstGeom>
          <a:solidFill>
            <a:srgbClr val="002060"/>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dirty="0">
                <a:solidFill>
                  <a:srgbClr val="FFFFFF"/>
                </a:solidFill>
                <a:latin typeface="+mn-lt"/>
                <a:ea typeface="宋体" panose="02010600030101010101" pitchFamily="2" charset="-122"/>
              </a:rPr>
              <a:t>D8</a:t>
            </a:r>
          </a:p>
        </p:txBody>
      </p:sp>
      <p:sp>
        <p:nvSpPr>
          <p:cNvPr id="12301" name="Rectangle 20"/>
          <p:cNvSpPr>
            <a:spLocks noChangeArrowheads="1"/>
          </p:cNvSpPr>
          <p:nvPr>
            <p:custDataLst>
              <p:tags r:id="rId10"/>
            </p:custDataLst>
          </p:nvPr>
        </p:nvSpPr>
        <p:spPr bwMode="auto">
          <a:xfrm>
            <a:off x="2101850" y="1600200"/>
            <a:ext cx="6505575" cy="338138"/>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600" dirty="0">
                <a:solidFill>
                  <a:srgbClr val="FFFFFF"/>
                </a:solidFill>
                <a:latin typeface="+mn-lt"/>
                <a:ea typeface="宋体" panose="02010600030101010101" pitchFamily="2" charset="-122"/>
              </a:rPr>
              <a:t>Problem solving team</a:t>
            </a:r>
            <a:r>
              <a:rPr lang="zh-CN" altLang="en-US" sz="1600" dirty="0">
                <a:solidFill>
                  <a:srgbClr val="FFFFFF"/>
                </a:solidFill>
                <a:latin typeface="+mn-lt"/>
                <a:ea typeface="宋体" panose="02010600030101010101" pitchFamily="2" charset="-122"/>
              </a:rPr>
              <a:t> 问题解决团队</a:t>
            </a:r>
            <a:endParaRPr lang="en-US" altLang="zh-CN" sz="1600" dirty="0">
              <a:solidFill>
                <a:srgbClr val="FFFFFF"/>
              </a:solidFill>
              <a:latin typeface="+mn-lt"/>
              <a:ea typeface="宋体" panose="02010600030101010101" pitchFamily="2" charset="-122"/>
            </a:endParaRPr>
          </a:p>
        </p:txBody>
      </p:sp>
      <p:sp>
        <p:nvSpPr>
          <p:cNvPr id="12302" name="Rectangle 21"/>
          <p:cNvSpPr>
            <a:spLocks noChangeArrowheads="1"/>
          </p:cNvSpPr>
          <p:nvPr>
            <p:custDataLst>
              <p:tags r:id="rId11"/>
            </p:custDataLst>
          </p:nvPr>
        </p:nvSpPr>
        <p:spPr bwMode="auto">
          <a:xfrm>
            <a:off x="2101850" y="3152775"/>
            <a:ext cx="6505575" cy="338138"/>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600" dirty="0">
                <a:solidFill>
                  <a:srgbClr val="FFFFFF"/>
                </a:solidFill>
                <a:latin typeface="+mn-lt"/>
                <a:ea typeface="宋体" panose="02010600030101010101" pitchFamily="2" charset="-122"/>
              </a:rPr>
              <a:t>Root cause analysis</a:t>
            </a:r>
            <a:r>
              <a:rPr lang="zh-CN" altLang="en-US" sz="1600" dirty="0">
                <a:solidFill>
                  <a:srgbClr val="FFFFFF"/>
                </a:solidFill>
                <a:latin typeface="+mn-lt"/>
                <a:ea typeface="宋体" panose="02010600030101010101" pitchFamily="2" charset="-122"/>
              </a:rPr>
              <a:t>根本原因分析</a:t>
            </a:r>
            <a:endParaRPr lang="en-US" altLang="zh-CN" sz="1600" dirty="0">
              <a:solidFill>
                <a:srgbClr val="FFFFFF"/>
              </a:solidFill>
              <a:latin typeface="+mn-lt"/>
              <a:ea typeface="宋体" panose="02010600030101010101" pitchFamily="2" charset="-122"/>
            </a:endParaRPr>
          </a:p>
        </p:txBody>
      </p:sp>
      <p:sp>
        <p:nvSpPr>
          <p:cNvPr id="12303" name="Rectangle 22"/>
          <p:cNvSpPr>
            <a:spLocks noChangeArrowheads="1"/>
          </p:cNvSpPr>
          <p:nvPr>
            <p:custDataLst>
              <p:tags r:id="rId12"/>
            </p:custDataLst>
          </p:nvPr>
        </p:nvSpPr>
        <p:spPr bwMode="auto">
          <a:xfrm>
            <a:off x="2101850" y="4792663"/>
            <a:ext cx="6505575" cy="338137"/>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600" dirty="0">
                <a:solidFill>
                  <a:srgbClr val="FFFFFF"/>
                </a:solidFill>
                <a:latin typeface="+mn-lt"/>
                <a:ea typeface="宋体" panose="02010600030101010101" pitchFamily="2" charset="-122"/>
              </a:rPr>
              <a:t>Prevention of recurrence of the non-conformity</a:t>
            </a:r>
            <a:r>
              <a:rPr lang="zh-CN" altLang="en-US" sz="1600" dirty="0">
                <a:solidFill>
                  <a:srgbClr val="FFFFFF"/>
                </a:solidFill>
                <a:latin typeface="+mn-lt"/>
                <a:ea typeface="宋体" panose="02010600030101010101" pitchFamily="2" charset="-122"/>
              </a:rPr>
              <a:t>不良再发生的预防</a:t>
            </a:r>
            <a:endParaRPr lang="en-US" altLang="zh-CN" sz="1600" dirty="0">
              <a:solidFill>
                <a:srgbClr val="FFFFFF"/>
              </a:solidFill>
              <a:latin typeface="+mn-lt"/>
              <a:ea typeface="宋体" panose="02010600030101010101" pitchFamily="2" charset="-122"/>
            </a:endParaRPr>
          </a:p>
        </p:txBody>
      </p:sp>
      <p:sp>
        <p:nvSpPr>
          <p:cNvPr id="12304" name="Rectangle 23"/>
          <p:cNvSpPr>
            <a:spLocks noChangeArrowheads="1"/>
          </p:cNvSpPr>
          <p:nvPr>
            <p:custDataLst>
              <p:tags r:id="rId13"/>
            </p:custDataLst>
          </p:nvPr>
        </p:nvSpPr>
        <p:spPr bwMode="auto">
          <a:xfrm>
            <a:off x="2101850" y="2635250"/>
            <a:ext cx="6505575" cy="338138"/>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600" dirty="0">
                <a:solidFill>
                  <a:srgbClr val="FFFFFF"/>
                </a:solidFill>
                <a:latin typeface="+mn-lt"/>
                <a:ea typeface="宋体" panose="02010600030101010101" pitchFamily="2" charset="-122"/>
              </a:rPr>
              <a:t>Containment actions</a:t>
            </a:r>
            <a:r>
              <a:rPr lang="zh-CN" altLang="en-US" sz="1600" dirty="0">
                <a:solidFill>
                  <a:srgbClr val="FFFFFF"/>
                </a:solidFill>
                <a:latin typeface="+mn-lt"/>
                <a:ea typeface="宋体" panose="02010600030101010101" pitchFamily="2" charset="-122"/>
              </a:rPr>
              <a:t>临时遏制</a:t>
            </a:r>
            <a:endParaRPr lang="en-US" altLang="zh-CN" sz="1600" dirty="0">
              <a:solidFill>
                <a:srgbClr val="FFFFFF"/>
              </a:solidFill>
              <a:latin typeface="+mn-lt"/>
              <a:ea typeface="宋体" panose="02010600030101010101" pitchFamily="2" charset="-122"/>
            </a:endParaRPr>
          </a:p>
        </p:txBody>
      </p:sp>
      <p:sp>
        <p:nvSpPr>
          <p:cNvPr id="12305" name="Rectangle 24"/>
          <p:cNvSpPr>
            <a:spLocks noChangeArrowheads="1"/>
          </p:cNvSpPr>
          <p:nvPr>
            <p:custDataLst>
              <p:tags r:id="rId14"/>
            </p:custDataLst>
          </p:nvPr>
        </p:nvSpPr>
        <p:spPr bwMode="auto">
          <a:xfrm>
            <a:off x="2101850" y="3671888"/>
            <a:ext cx="6505575" cy="338554"/>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600" dirty="0">
                <a:solidFill>
                  <a:srgbClr val="FFFFFF"/>
                </a:solidFill>
                <a:latin typeface="+mn-lt"/>
                <a:ea typeface="宋体" panose="02010600030101010101" pitchFamily="2" charset="-122"/>
              </a:rPr>
              <a:t>Corrective actions and tracking of effectiveness</a:t>
            </a:r>
            <a:r>
              <a:rPr lang="zh-CN" altLang="en-US" sz="1600" dirty="0">
                <a:solidFill>
                  <a:srgbClr val="FFFFFF"/>
                </a:solidFill>
                <a:latin typeface="+mn-lt"/>
                <a:ea typeface="宋体" panose="02010600030101010101" pitchFamily="2" charset="-122"/>
              </a:rPr>
              <a:t>纠正措施及效果追踪</a:t>
            </a:r>
            <a:endParaRPr lang="en-US" altLang="zh-CN" sz="1600" dirty="0">
              <a:solidFill>
                <a:srgbClr val="FFFFFF"/>
              </a:solidFill>
              <a:latin typeface="+mn-lt"/>
              <a:ea typeface="宋体" panose="02010600030101010101" pitchFamily="2" charset="-122"/>
            </a:endParaRPr>
          </a:p>
        </p:txBody>
      </p:sp>
      <p:sp>
        <p:nvSpPr>
          <p:cNvPr id="12306" name="Rectangle 25"/>
          <p:cNvSpPr>
            <a:spLocks noChangeArrowheads="1"/>
          </p:cNvSpPr>
          <p:nvPr>
            <p:custDataLst>
              <p:tags r:id="rId15"/>
            </p:custDataLst>
          </p:nvPr>
        </p:nvSpPr>
        <p:spPr bwMode="auto">
          <a:xfrm>
            <a:off x="2101850" y="5397500"/>
            <a:ext cx="6505575" cy="338138"/>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600" dirty="0">
                <a:solidFill>
                  <a:srgbClr val="FFFFFF"/>
                </a:solidFill>
                <a:latin typeface="+mn-lt"/>
                <a:ea typeface="宋体" panose="02010600030101010101" pitchFamily="2" charset="-122"/>
              </a:rPr>
              <a:t>Final meeting</a:t>
            </a:r>
            <a:r>
              <a:rPr lang="zh-CN" altLang="en-US" sz="1600" dirty="0">
                <a:solidFill>
                  <a:srgbClr val="FFFFFF"/>
                </a:solidFill>
                <a:latin typeface="+mn-lt"/>
                <a:ea typeface="宋体" panose="02010600030101010101" pitchFamily="2" charset="-122"/>
              </a:rPr>
              <a:t>末次会议</a:t>
            </a:r>
            <a:endParaRPr lang="en-US" altLang="zh-CN" sz="1600" dirty="0">
              <a:solidFill>
                <a:srgbClr val="FFFFFF"/>
              </a:solidFill>
              <a:latin typeface="+mn-lt"/>
              <a:ea typeface="宋体" panose="02010600030101010101" pitchFamily="2" charset="-122"/>
            </a:endParaRPr>
          </a:p>
        </p:txBody>
      </p:sp>
      <p:sp>
        <p:nvSpPr>
          <p:cNvPr id="12307" name="Rectangle 26"/>
          <p:cNvSpPr>
            <a:spLocks noChangeArrowheads="1"/>
          </p:cNvSpPr>
          <p:nvPr>
            <p:custDataLst>
              <p:tags r:id="rId16"/>
            </p:custDataLst>
          </p:nvPr>
        </p:nvSpPr>
        <p:spPr bwMode="auto">
          <a:xfrm>
            <a:off x="2101850" y="4243388"/>
            <a:ext cx="6505575" cy="338137"/>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CN" sz="1600" dirty="0">
                <a:solidFill>
                  <a:srgbClr val="FFFFFF"/>
                </a:solidFill>
                <a:latin typeface="+mn-lt"/>
                <a:ea typeface="宋体" panose="02010600030101010101" pitchFamily="2" charset="-122"/>
              </a:rPr>
              <a:t>Corrective actions effectiveness validation</a:t>
            </a:r>
            <a:r>
              <a:rPr lang="zh-CN" altLang="en-US" sz="1600" dirty="0">
                <a:solidFill>
                  <a:srgbClr val="FFFFFF"/>
                </a:solidFill>
                <a:latin typeface="+mn-lt"/>
                <a:ea typeface="宋体" panose="02010600030101010101" pitchFamily="2" charset="-122"/>
              </a:rPr>
              <a:t>纠正措施的验证</a:t>
            </a:r>
            <a:endParaRPr lang="en-US" altLang="zh-CN" sz="1600" dirty="0">
              <a:solidFill>
                <a:srgbClr val="FFFFFF"/>
              </a:solidFill>
              <a:latin typeface="+mn-lt"/>
              <a:ea typeface="宋体" panose="02010600030101010101" pitchFamily="2" charset="-122"/>
            </a:endParaRPr>
          </a:p>
        </p:txBody>
      </p:sp>
      <p:sp>
        <p:nvSpPr>
          <p:cNvPr id="20" name="Slide Number Placeholder 4">
            <a:extLst>
              <a:ext uri="{FF2B5EF4-FFF2-40B4-BE49-F238E27FC236}">
                <a16:creationId xmlns:a16="http://schemas.microsoft.com/office/drawing/2014/main" id="{7C4CED77-71B3-45CA-90D8-432D94769D85}"/>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7</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D1 — Problem Solving Team</a:t>
            </a:r>
            <a:br>
              <a:rPr lang="en-US" altLang="zh-CN" dirty="0">
                <a:latin typeface="+mn-lt"/>
                <a:ea typeface="宋体" panose="02010600030101010101" pitchFamily="2" charset="-122"/>
              </a:rPr>
            </a:br>
            <a:r>
              <a:rPr lang="en-US" altLang="zh-CN" dirty="0">
                <a:latin typeface="+mn-lt"/>
                <a:ea typeface="宋体" panose="02010600030101010101" pitchFamily="2" charset="-122"/>
              </a:rPr>
              <a:t>D1</a:t>
            </a:r>
            <a:r>
              <a:rPr lang="en-US" altLang="zh-CN" dirty="0">
                <a:ea typeface="宋体" panose="02010600030101010101" pitchFamily="2" charset="-122"/>
              </a:rPr>
              <a:t> — </a:t>
            </a:r>
            <a:r>
              <a:rPr lang="zh-CN" altLang="en-US" dirty="0">
                <a:ea typeface="宋体" panose="02010600030101010101" pitchFamily="2" charset="-122"/>
              </a:rPr>
              <a:t>问题解决团队</a:t>
            </a:r>
            <a:endParaRPr lang="en-US" altLang="en-US" dirty="0">
              <a:latin typeface="+mn-lt"/>
            </a:endParaRPr>
          </a:p>
        </p:txBody>
      </p:sp>
      <p:grpSp>
        <p:nvGrpSpPr>
          <p:cNvPr id="20484" name="Group 1"/>
          <p:cNvGrpSpPr>
            <a:grpSpLocks/>
          </p:cNvGrpSpPr>
          <p:nvPr/>
        </p:nvGrpSpPr>
        <p:grpSpPr bwMode="auto">
          <a:xfrm>
            <a:off x="655638" y="1498600"/>
            <a:ext cx="7807325" cy="3676650"/>
            <a:chOff x="800732" y="1453610"/>
            <a:chExt cx="7806866" cy="3677462"/>
          </a:xfrm>
        </p:grpSpPr>
        <p:sp>
          <p:nvSpPr>
            <p:cNvPr id="13317" name="Rectangle 19"/>
            <p:cNvSpPr>
              <a:spLocks noChangeArrowheads="1"/>
            </p:cNvSpPr>
            <p:nvPr>
              <p:custDataLst>
                <p:tags r:id="rId1"/>
              </p:custDataLst>
            </p:nvPr>
          </p:nvSpPr>
          <p:spPr bwMode="auto">
            <a:xfrm>
              <a:off x="1899217" y="2487301"/>
              <a:ext cx="6708381" cy="2643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defTabSz="762000">
                <a:defRPr>
                  <a:solidFill>
                    <a:schemeClr val="tx1"/>
                  </a:solidFill>
                  <a:latin typeface="Arial" panose="020B0604020202020204" pitchFamily="34" charset="0"/>
                  <a:cs typeface="Arial" panose="020B0604020202020204" pitchFamily="34" charset="0"/>
                </a:defRPr>
              </a:lvl1pPr>
              <a:lvl2pPr marL="671513" indent="-293688" defTabSz="762000">
                <a:defRPr>
                  <a:solidFill>
                    <a:schemeClr val="tx1"/>
                  </a:solidFill>
                  <a:latin typeface="Arial" panose="020B0604020202020204" pitchFamily="34" charset="0"/>
                  <a:cs typeface="Arial" panose="020B0604020202020204" pitchFamily="34" charset="0"/>
                </a:defRPr>
              </a:lvl2pPr>
              <a:lvl3pPr marL="1757363" indent="-228600" defTabSz="762000">
                <a:defRPr>
                  <a:solidFill>
                    <a:schemeClr val="tx1"/>
                  </a:solidFill>
                  <a:latin typeface="Arial" panose="020B0604020202020204" pitchFamily="34" charset="0"/>
                  <a:cs typeface="Arial" panose="020B0604020202020204" pitchFamily="34" charset="0"/>
                </a:defRPr>
              </a:lvl3pPr>
              <a:lvl4pPr marL="2176463" indent="-228600" defTabSz="762000">
                <a:defRPr>
                  <a:solidFill>
                    <a:schemeClr val="tx1"/>
                  </a:solidFill>
                  <a:latin typeface="Arial" panose="020B0604020202020204" pitchFamily="34" charset="0"/>
                  <a:cs typeface="Arial" panose="020B0604020202020204" pitchFamily="34" charset="0"/>
                </a:defRPr>
              </a:lvl4pPr>
              <a:lvl5pPr marL="2595563" indent="-228600" defTabSz="762000">
                <a:defRPr>
                  <a:solidFill>
                    <a:schemeClr val="tx1"/>
                  </a:solidFill>
                  <a:latin typeface="Arial" panose="020B0604020202020204" pitchFamily="34" charset="0"/>
                  <a:cs typeface="Arial" panose="020B0604020202020204" pitchFamily="34" charset="0"/>
                </a:defRPr>
              </a:lvl5pPr>
              <a:lvl6pPr marL="30527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099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9671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424363"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00000"/>
                </a:spcBef>
                <a:spcAft>
                  <a:spcPct val="50000"/>
                </a:spcAft>
                <a:buClr>
                  <a:schemeClr val="tx1"/>
                </a:buClr>
                <a:buFont typeface="Wingdings" panose="05000000000000000000" pitchFamily="2" charset="2"/>
                <a:buNone/>
                <a:defRPr/>
              </a:pPr>
              <a:r>
                <a:rPr lang="en-US" altLang="zh-CN" b="1" dirty="0">
                  <a:latin typeface="+mn-lt"/>
                  <a:ea typeface="宋体" panose="02010600030101010101" pitchFamily="2" charset="-122"/>
                </a:rPr>
                <a:t>Select team members</a:t>
              </a:r>
              <a:r>
                <a:rPr lang="zh-CN" altLang="en-US" b="1" dirty="0">
                  <a:latin typeface="+mn-lt"/>
                  <a:ea typeface="宋体" panose="02010600030101010101" pitchFamily="2" charset="-122"/>
                </a:rPr>
                <a:t>选择团队成员</a:t>
              </a:r>
              <a:endParaRPr lang="en-US" altLang="zh-CN" b="1" dirty="0">
                <a:latin typeface="+mn-lt"/>
                <a:ea typeface="宋体" panose="02010600030101010101" pitchFamily="2" charset="-122"/>
              </a:endParaRPr>
            </a:p>
            <a:p>
              <a:pPr lvl="1" eaLnBrk="1" hangingPunct="1">
                <a:spcBef>
                  <a:spcPct val="40000"/>
                </a:spcBef>
                <a:spcAft>
                  <a:spcPct val="40000"/>
                </a:spcAft>
                <a:buClr>
                  <a:schemeClr val="accent1"/>
                </a:buClr>
                <a:buSzPct val="50000"/>
                <a:buFont typeface="Wingdings" panose="05000000000000000000" pitchFamily="2" charset="2"/>
                <a:buChar char="l"/>
                <a:defRPr/>
              </a:pPr>
              <a:r>
                <a:rPr lang="en-US" altLang="zh-CN" dirty="0">
                  <a:latin typeface="+mn-lt"/>
                  <a:ea typeface="宋体" panose="02010600030101010101" pitchFamily="2" charset="-122"/>
                </a:rPr>
                <a:t>Members with appropriate skills are nominated based on the problem description</a:t>
              </a:r>
            </a:p>
            <a:p>
              <a:pPr marL="377825" lvl="1" indent="0" eaLnBrk="1" hangingPunct="1">
                <a:spcBef>
                  <a:spcPct val="40000"/>
                </a:spcBef>
                <a:spcAft>
                  <a:spcPct val="40000"/>
                </a:spcAft>
                <a:buClr>
                  <a:schemeClr val="accent1"/>
                </a:buClr>
                <a:buSzPct val="50000"/>
                <a:defRPr/>
              </a:pPr>
              <a:r>
                <a:rPr lang="zh-CN" altLang="en-US" dirty="0"/>
                <a:t>     根据问题描述选择具备相关技能的团队成员。</a:t>
              </a:r>
              <a:endParaRPr lang="en-US" altLang="zh-CN" dirty="0">
                <a:latin typeface="+mn-lt"/>
                <a:ea typeface="宋体" panose="02010600030101010101" pitchFamily="2" charset="-122"/>
              </a:endParaRPr>
            </a:p>
            <a:p>
              <a:pPr lvl="1" eaLnBrk="1" hangingPunct="1">
                <a:spcBef>
                  <a:spcPct val="40000"/>
                </a:spcBef>
                <a:spcAft>
                  <a:spcPct val="40000"/>
                </a:spcAft>
                <a:buClr>
                  <a:schemeClr val="accent1"/>
                </a:buClr>
                <a:buSzPct val="50000"/>
                <a:buFont typeface="Wingdings" panose="05000000000000000000" pitchFamily="2" charset="2"/>
                <a:buChar char="l"/>
                <a:defRPr/>
              </a:pPr>
              <a:r>
                <a:rPr lang="en-US" altLang="zh-CN" dirty="0">
                  <a:latin typeface="+mn-lt"/>
                  <a:ea typeface="宋体" panose="02010600030101010101" pitchFamily="2" charset="-122"/>
                </a:rPr>
                <a:t>A team leader is appointed</a:t>
              </a:r>
            </a:p>
            <a:p>
              <a:pPr eaLnBrk="1" hangingPunct="1">
                <a:spcBef>
                  <a:spcPct val="50000"/>
                </a:spcBef>
                <a:spcAft>
                  <a:spcPct val="50000"/>
                </a:spcAft>
                <a:buClr>
                  <a:srgbClr val="002A7E"/>
                </a:buClr>
                <a:buFont typeface="Wingdings" panose="05000000000000000000" pitchFamily="2" charset="2"/>
                <a:buNone/>
                <a:defRPr/>
              </a:pPr>
              <a:r>
                <a:rPr lang="zh-CN" altLang="en-US" dirty="0"/>
                <a:t>            指定团队负责人</a:t>
              </a:r>
              <a:br>
                <a:rPr lang="en-US" altLang="zh-CN" dirty="0">
                  <a:latin typeface="+mn-lt"/>
                  <a:ea typeface="宋体" panose="02010600030101010101" pitchFamily="2" charset="-122"/>
                </a:rPr>
              </a:br>
              <a:r>
                <a:rPr lang="en-US" altLang="zh-CN" b="1" dirty="0">
                  <a:latin typeface="+mn-lt"/>
                  <a:ea typeface="宋体" panose="02010600030101010101" pitchFamily="2" charset="-122"/>
                </a:rPr>
                <a:t>Confirmation of the team structure and assignment of responsibilities among the team members</a:t>
              </a:r>
            </a:p>
            <a:p>
              <a:pPr eaLnBrk="1" hangingPunct="1">
                <a:spcBef>
                  <a:spcPct val="50000"/>
                </a:spcBef>
                <a:spcAft>
                  <a:spcPct val="50000"/>
                </a:spcAft>
                <a:buClr>
                  <a:srgbClr val="002A7E"/>
                </a:buClr>
                <a:buFont typeface="Wingdings" panose="05000000000000000000" pitchFamily="2" charset="2"/>
                <a:buNone/>
                <a:defRPr/>
              </a:pPr>
              <a:r>
                <a:rPr lang="zh-CN" altLang="en-US" b="1" dirty="0">
                  <a:latin typeface="+mn-lt"/>
                  <a:ea typeface="宋体" panose="02010600030101010101" pitchFamily="2" charset="-122"/>
                </a:rPr>
                <a:t>团队组织架构确认及团队成员职责委任。</a:t>
              </a:r>
              <a:endParaRPr lang="en-US" altLang="zh-CN" b="1" dirty="0">
                <a:latin typeface="+mn-lt"/>
                <a:ea typeface="宋体" panose="02010600030101010101" pitchFamily="2" charset="-122"/>
              </a:endParaRPr>
            </a:p>
          </p:txBody>
        </p:sp>
        <p:sp>
          <p:nvSpPr>
            <p:cNvPr id="13318" name="AutoShape 20"/>
            <p:cNvSpPr>
              <a:spLocks noChangeArrowheads="1"/>
            </p:cNvSpPr>
            <p:nvPr>
              <p:custDataLst>
                <p:tags r:id="rId2"/>
              </p:custDataLst>
            </p:nvPr>
          </p:nvSpPr>
          <p:spPr bwMode="auto">
            <a:xfrm>
              <a:off x="802319" y="3267572"/>
              <a:ext cx="933395" cy="564005"/>
            </a:xfrm>
            <a:prstGeom prst="roundRect">
              <a:avLst>
                <a:gd name="adj" fmla="val 22926"/>
              </a:avLst>
            </a:prstGeom>
            <a:solidFill>
              <a:srgbClr val="0020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300" dirty="0">
                  <a:solidFill>
                    <a:srgbClr val="FFFFFF"/>
                  </a:solidFill>
                  <a:latin typeface="+mn-lt"/>
                  <a:ea typeface="宋体" panose="02010600030101010101" pitchFamily="2" charset="-122"/>
                </a:rPr>
                <a:t>Action</a:t>
              </a:r>
            </a:p>
            <a:p>
              <a:pPr algn="ctr">
                <a:defRPr/>
              </a:pPr>
              <a:r>
                <a:rPr lang="zh-CN" altLang="en-US" sz="1300" dirty="0">
                  <a:solidFill>
                    <a:srgbClr val="FFFFFF"/>
                  </a:solidFill>
                  <a:latin typeface="+mn-lt"/>
                  <a:ea typeface="宋体" panose="02010600030101010101" pitchFamily="2" charset="-122"/>
                </a:rPr>
                <a:t>行动</a:t>
              </a:r>
              <a:endParaRPr lang="en-US" altLang="zh-CN" sz="1300" dirty="0">
                <a:solidFill>
                  <a:srgbClr val="FFFFFF"/>
                </a:solidFill>
                <a:latin typeface="+mn-lt"/>
                <a:ea typeface="宋体" panose="02010600030101010101" pitchFamily="2" charset="-122"/>
              </a:endParaRPr>
            </a:p>
          </p:txBody>
        </p:sp>
        <p:sp>
          <p:nvSpPr>
            <p:cNvPr id="13319" name="AutoShape 22"/>
            <p:cNvSpPr>
              <a:spLocks noChangeArrowheads="1"/>
            </p:cNvSpPr>
            <p:nvPr>
              <p:custDataLst>
                <p:tags r:id="rId3"/>
              </p:custDataLst>
            </p:nvPr>
          </p:nvSpPr>
          <p:spPr bwMode="auto">
            <a:xfrm>
              <a:off x="837242" y="4272680"/>
              <a:ext cx="877836" cy="583059"/>
            </a:xfrm>
            <a:prstGeom prst="roundRect">
              <a:avLst>
                <a:gd name="adj" fmla="val 27569"/>
              </a:avLst>
            </a:prstGeom>
            <a:solidFill>
              <a:srgbClr val="0020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300" dirty="0">
                  <a:solidFill>
                    <a:srgbClr val="FFFFFF"/>
                  </a:solidFill>
                  <a:latin typeface="+mn-lt"/>
                  <a:ea typeface="宋体" panose="02010600030101010101" pitchFamily="2" charset="-122"/>
                </a:rPr>
                <a:t>Target</a:t>
              </a:r>
            </a:p>
            <a:p>
              <a:pPr algn="ctr">
                <a:defRPr/>
              </a:pPr>
              <a:r>
                <a:rPr lang="zh-CN" altLang="en-US" sz="1300" dirty="0">
                  <a:solidFill>
                    <a:srgbClr val="FFFFFF"/>
                  </a:solidFill>
                  <a:latin typeface="+mn-lt"/>
                  <a:ea typeface="宋体" panose="02010600030101010101" pitchFamily="2" charset="-122"/>
                </a:rPr>
                <a:t>目标</a:t>
              </a:r>
              <a:endParaRPr lang="en-US" altLang="zh-CN" sz="1300" dirty="0">
                <a:solidFill>
                  <a:srgbClr val="FFFFFF"/>
                </a:solidFill>
                <a:latin typeface="+mn-lt"/>
                <a:ea typeface="宋体" panose="02010600030101010101" pitchFamily="2" charset="-122"/>
              </a:endParaRPr>
            </a:p>
          </p:txBody>
        </p:sp>
        <p:sp>
          <p:nvSpPr>
            <p:cNvPr id="13320" name="AutoShape 24"/>
            <p:cNvSpPr>
              <a:spLocks noChangeArrowheads="1"/>
            </p:cNvSpPr>
            <p:nvPr>
              <p:custDataLst>
                <p:tags r:id="rId4"/>
              </p:custDataLst>
            </p:nvPr>
          </p:nvSpPr>
          <p:spPr bwMode="auto">
            <a:xfrm>
              <a:off x="800732" y="2322006"/>
              <a:ext cx="931807" cy="564005"/>
            </a:xfrm>
            <a:prstGeom prst="roundRect">
              <a:avLst>
                <a:gd name="adj" fmla="val 22926"/>
              </a:avLst>
            </a:prstGeom>
            <a:solidFill>
              <a:srgbClr val="0020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300" dirty="0">
                  <a:solidFill>
                    <a:srgbClr val="FFFFFF"/>
                  </a:solidFill>
                  <a:latin typeface="+mn-lt"/>
                  <a:ea typeface="宋体" panose="02010600030101010101" pitchFamily="2" charset="-122"/>
                </a:rPr>
                <a:t>Task</a:t>
              </a:r>
            </a:p>
            <a:p>
              <a:pPr algn="ctr">
                <a:defRPr/>
              </a:pPr>
              <a:r>
                <a:rPr lang="zh-CN" altLang="en-US" sz="1300" dirty="0">
                  <a:solidFill>
                    <a:srgbClr val="FFFFFF"/>
                  </a:solidFill>
                  <a:latin typeface="+mn-lt"/>
                  <a:ea typeface="宋体" panose="02010600030101010101" pitchFamily="2" charset="-122"/>
                </a:rPr>
                <a:t>任务</a:t>
              </a:r>
              <a:endParaRPr lang="en-US" altLang="zh-CN" sz="1300" dirty="0">
                <a:solidFill>
                  <a:srgbClr val="FFFFFF"/>
                </a:solidFill>
                <a:latin typeface="+mn-lt"/>
                <a:ea typeface="宋体" panose="02010600030101010101" pitchFamily="2" charset="-122"/>
              </a:endParaRPr>
            </a:p>
          </p:txBody>
        </p:sp>
        <p:sp>
          <p:nvSpPr>
            <p:cNvPr id="13321" name="AutoShape 11"/>
            <p:cNvSpPr>
              <a:spLocks noChangeArrowheads="1"/>
            </p:cNvSpPr>
            <p:nvPr>
              <p:custDataLst>
                <p:tags r:id="rId5"/>
              </p:custDataLst>
            </p:nvPr>
          </p:nvSpPr>
          <p:spPr bwMode="auto">
            <a:xfrm>
              <a:off x="964234" y="1463137"/>
              <a:ext cx="1715987" cy="350915"/>
            </a:xfrm>
            <a:prstGeom prst="chevron">
              <a:avLst>
                <a:gd name="adj" fmla="val 62921"/>
              </a:avLst>
            </a:prstGeom>
            <a:solidFill>
              <a:srgbClr val="002060"/>
            </a:solidFill>
            <a:ln w="6350">
              <a:solidFill>
                <a:schemeClr val="tx1"/>
              </a:solidFill>
              <a:miter lim="800000"/>
              <a:headEnd/>
              <a:tailEnd/>
            </a:ln>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2400" b="1" dirty="0">
                  <a:solidFill>
                    <a:srgbClr val="FFFFFF"/>
                  </a:solidFill>
                  <a:latin typeface="+mn-lt"/>
                  <a:ea typeface="宋体" panose="02010600030101010101" pitchFamily="2" charset="-122"/>
                </a:rPr>
                <a:t>D1</a:t>
              </a:r>
            </a:p>
          </p:txBody>
        </p:sp>
        <p:sp>
          <p:nvSpPr>
            <p:cNvPr id="13322" name="AutoShape 12"/>
            <p:cNvSpPr>
              <a:spLocks noChangeArrowheads="1"/>
            </p:cNvSpPr>
            <p:nvPr>
              <p:custDataLst>
                <p:tags r:id="rId6"/>
              </p:custDataLst>
            </p:nvPr>
          </p:nvSpPr>
          <p:spPr bwMode="auto">
            <a:xfrm>
              <a:off x="3321534" y="1453610"/>
              <a:ext cx="896884" cy="349327"/>
            </a:xfrm>
            <a:prstGeom prst="chevron">
              <a:avLst>
                <a:gd name="adj" fmla="val 67082"/>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3</a:t>
              </a:r>
            </a:p>
          </p:txBody>
        </p:sp>
        <p:sp>
          <p:nvSpPr>
            <p:cNvPr id="13323" name="AutoShape 13"/>
            <p:cNvSpPr>
              <a:spLocks noChangeArrowheads="1"/>
            </p:cNvSpPr>
            <p:nvPr>
              <p:custDataLst>
                <p:tags r:id="rId7"/>
              </p:custDataLst>
            </p:nvPr>
          </p:nvSpPr>
          <p:spPr bwMode="auto">
            <a:xfrm>
              <a:off x="4069202" y="1453610"/>
              <a:ext cx="896885" cy="349327"/>
            </a:xfrm>
            <a:prstGeom prst="chevron">
              <a:avLst>
                <a:gd name="adj" fmla="val 67082"/>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4</a:t>
              </a:r>
            </a:p>
          </p:txBody>
        </p:sp>
        <p:sp>
          <p:nvSpPr>
            <p:cNvPr id="13324" name="AutoShape 14"/>
            <p:cNvSpPr>
              <a:spLocks noChangeArrowheads="1"/>
            </p:cNvSpPr>
            <p:nvPr>
              <p:custDataLst>
                <p:tags r:id="rId8"/>
              </p:custDataLst>
            </p:nvPr>
          </p:nvSpPr>
          <p:spPr bwMode="auto">
            <a:xfrm>
              <a:off x="4816871" y="1453610"/>
              <a:ext cx="896884" cy="349327"/>
            </a:xfrm>
            <a:prstGeom prst="chevron">
              <a:avLst>
                <a:gd name="adj" fmla="val 67082"/>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dirty="0">
                  <a:solidFill>
                    <a:schemeClr val="bg1"/>
                  </a:solidFill>
                  <a:latin typeface="+mn-lt"/>
                  <a:ea typeface="宋体" panose="02010600030101010101" pitchFamily="2" charset="-122"/>
                </a:rPr>
                <a:t>  </a:t>
              </a:r>
              <a:r>
                <a:rPr lang="en-US" altLang="zh-CN" sz="1600" b="1" dirty="0">
                  <a:solidFill>
                    <a:srgbClr val="FFFFFF"/>
                  </a:solidFill>
                  <a:latin typeface="+mn-lt"/>
                  <a:ea typeface="宋体" panose="02010600030101010101" pitchFamily="2" charset="-122"/>
                </a:rPr>
                <a:t>D 5</a:t>
              </a:r>
            </a:p>
          </p:txBody>
        </p:sp>
        <p:sp>
          <p:nvSpPr>
            <p:cNvPr id="13325" name="AutoShape 15"/>
            <p:cNvSpPr>
              <a:spLocks noChangeArrowheads="1"/>
            </p:cNvSpPr>
            <p:nvPr>
              <p:custDataLst>
                <p:tags r:id="rId9"/>
              </p:custDataLst>
            </p:nvPr>
          </p:nvSpPr>
          <p:spPr bwMode="auto">
            <a:xfrm>
              <a:off x="5564539" y="1453610"/>
              <a:ext cx="896885" cy="349327"/>
            </a:xfrm>
            <a:prstGeom prst="chevron">
              <a:avLst>
                <a:gd name="adj" fmla="val 67082"/>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6</a:t>
              </a:r>
            </a:p>
          </p:txBody>
        </p:sp>
        <p:sp>
          <p:nvSpPr>
            <p:cNvPr id="13326" name="AutoShape 16"/>
            <p:cNvSpPr>
              <a:spLocks noChangeArrowheads="1"/>
            </p:cNvSpPr>
            <p:nvPr>
              <p:custDataLst>
                <p:tags r:id="rId10"/>
              </p:custDataLst>
            </p:nvPr>
          </p:nvSpPr>
          <p:spPr bwMode="auto">
            <a:xfrm>
              <a:off x="6312208" y="1453610"/>
              <a:ext cx="896884" cy="349327"/>
            </a:xfrm>
            <a:prstGeom prst="chevron">
              <a:avLst>
                <a:gd name="adj" fmla="val 67082"/>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7</a:t>
              </a:r>
            </a:p>
          </p:txBody>
        </p:sp>
        <p:sp>
          <p:nvSpPr>
            <p:cNvPr id="13327" name="AutoShape 17"/>
            <p:cNvSpPr>
              <a:spLocks noChangeArrowheads="1"/>
            </p:cNvSpPr>
            <p:nvPr>
              <p:custDataLst>
                <p:tags r:id="rId11"/>
              </p:custDataLst>
            </p:nvPr>
          </p:nvSpPr>
          <p:spPr bwMode="auto">
            <a:xfrm>
              <a:off x="7059876" y="1453610"/>
              <a:ext cx="896885" cy="349327"/>
            </a:xfrm>
            <a:prstGeom prst="chevron">
              <a:avLst>
                <a:gd name="adj" fmla="val 67082"/>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8</a:t>
              </a:r>
            </a:p>
          </p:txBody>
        </p:sp>
        <p:sp>
          <p:nvSpPr>
            <p:cNvPr id="13328" name="AutoShape 18"/>
            <p:cNvSpPr>
              <a:spLocks noChangeArrowheads="1"/>
            </p:cNvSpPr>
            <p:nvPr>
              <p:custDataLst>
                <p:tags r:id="rId12"/>
              </p:custDataLst>
            </p:nvPr>
          </p:nvSpPr>
          <p:spPr bwMode="auto">
            <a:xfrm>
              <a:off x="2573865" y="1458374"/>
              <a:ext cx="896885" cy="349327"/>
            </a:xfrm>
            <a:prstGeom prst="chevron">
              <a:avLst>
                <a:gd name="adj" fmla="val 67082"/>
              </a:avLst>
            </a:prstGeom>
            <a:solidFill>
              <a:schemeClr val="accent2"/>
            </a:solidFill>
            <a:ln w="6350">
              <a:solidFill>
                <a:schemeClr val="tx1"/>
              </a:solidFill>
              <a:miter lim="800000"/>
              <a:headEnd/>
              <a:tailEnd/>
            </a:ln>
            <a:effectLst/>
            <a:extLst>
              <a:ext uri="{AF507438-7753-43E0-B8FC-AC1667EBCBE1}">
                <a14:hiddenEffects xmlns:a14="http://schemas.microsoft.com/office/drawing/2010/main">
                  <a:effectLst>
                    <a:outerShdw dist="45791" dir="2021404" algn="ctr" rotWithShape="0">
                      <a:schemeClr val="bg2"/>
                    </a:outerShdw>
                  </a:effectLst>
                </a14:hiddenEffects>
              </a:ext>
            </a:extLst>
          </p:spPr>
          <p:txBody>
            <a:bodyPr lIns="0" tIns="0" rIns="0" bIns="0" anchor="ctr" anchorCtr="1"/>
            <a:lstStyle>
              <a:lvl1pPr marL="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CN" sz="1600" b="1">
                  <a:solidFill>
                    <a:schemeClr val="bg1"/>
                  </a:solidFill>
                  <a:latin typeface="+mn-lt"/>
                  <a:ea typeface="宋体" panose="02010600030101010101" pitchFamily="2" charset="-122"/>
                </a:rPr>
                <a:t>  </a:t>
              </a:r>
              <a:r>
                <a:rPr lang="en-US" altLang="zh-CN" sz="1600" b="1">
                  <a:solidFill>
                    <a:srgbClr val="FFFFFF"/>
                  </a:solidFill>
                  <a:latin typeface="+mn-lt"/>
                  <a:ea typeface="宋体" panose="02010600030101010101" pitchFamily="2" charset="-122"/>
                </a:rPr>
                <a:t>D 1</a:t>
              </a:r>
            </a:p>
          </p:txBody>
        </p:sp>
      </p:grpSp>
      <p:sp>
        <p:nvSpPr>
          <p:cNvPr id="17" name="Slide Number Placeholder 4">
            <a:extLst>
              <a:ext uri="{FF2B5EF4-FFF2-40B4-BE49-F238E27FC236}">
                <a16:creationId xmlns:a16="http://schemas.microsoft.com/office/drawing/2014/main" id="{0193ABD3-614D-49FE-A080-CE4208BC113B}"/>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8</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39750" y="360363"/>
            <a:ext cx="8067675" cy="885825"/>
          </a:xfrm>
        </p:spPr>
        <p:txBody>
          <a:bodyPr/>
          <a:lstStyle/>
          <a:p>
            <a:pPr>
              <a:defRPr/>
            </a:pPr>
            <a:r>
              <a:rPr lang="en-US" altLang="zh-CN" dirty="0">
                <a:latin typeface="+mn-lt"/>
                <a:ea typeface="宋体" panose="02010600030101010101" pitchFamily="2" charset="-122"/>
              </a:rPr>
              <a:t>D1 — Problem Solving Team</a:t>
            </a:r>
            <a:br>
              <a:rPr lang="en-US" altLang="zh-CN" dirty="0">
                <a:latin typeface="+mn-lt"/>
                <a:ea typeface="宋体" panose="02010600030101010101" pitchFamily="2" charset="-122"/>
              </a:rPr>
            </a:br>
            <a:r>
              <a:rPr lang="en-US" altLang="zh-CN" sz="1600" b="0" dirty="0">
                <a:latin typeface="+mn-lt"/>
                <a:ea typeface="宋体" panose="02010600030101010101" pitchFamily="2" charset="-122"/>
              </a:rPr>
              <a:t> </a:t>
            </a:r>
            <a:r>
              <a:rPr lang="en-US" altLang="zh-CN" sz="1600" b="0" dirty="0">
                <a:ea typeface="宋体" panose="02010600030101010101" pitchFamily="2" charset="-122"/>
              </a:rPr>
              <a:t>Header of </a:t>
            </a:r>
            <a:r>
              <a:rPr lang="en-US" altLang="zh-CN" sz="1600" b="0" dirty="0">
                <a:latin typeface="+mn-lt"/>
                <a:ea typeface="宋体" panose="02010600030101010101" pitchFamily="2" charset="-122"/>
              </a:rPr>
              <a:t>8D report filled with i</a:t>
            </a:r>
            <a:r>
              <a:rPr lang="en-US" altLang="en-US" sz="1600" b="0" dirty="0"/>
              <a:t>nformation come from </a:t>
            </a:r>
            <a:r>
              <a:rPr lang="en-US" altLang="zh-CN" sz="1600" b="0" dirty="0"/>
              <a:t>Hella’s Quality Notification letter</a:t>
            </a:r>
            <a:r>
              <a:rPr lang="en-US" altLang="en-US" sz="1600" b="0" dirty="0"/>
              <a:t>.</a:t>
            </a:r>
            <a:br>
              <a:rPr lang="en-US" altLang="en-US" sz="1600" b="0" dirty="0"/>
            </a:br>
            <a:r>
              <a:rPr lang="zh-CN" altLang="en-US" sz="1600" b="0" dirty="0"/>
              <a:t> </a:t>
            </a:r>
            <a:r>
              <a:rPr lang="en-US" altLang="zh-CN" sz="1600" b="0" dirty="0"/>
              <a:t>8D</a:t>
            </a:r>
            <a:r>
              <a:rPr lang="zh-CN" altLang="en-US" sz="1600" b="0" dirty="0"/>
              <a:t>表头信息来自于</a:t>
            </a:r>
            <a:r>
              <a:rPr lang="en-US" altLang="zh-CN" sz="1600" b="0" dirty="0"/>
              <a:t>Hella</a:t>
            </a:r>
            <a:r>
              <a:rPr lang="zh-CN" altLang="en-US" sz="1600" b="0" dirty="0"/>
              <a:t> 质量通知信</a:t>
            </a:r>
            <a:br>
              <a:rPr lang="en-US" altLang="en-US" sz="1600" dirty="0"/>
            </a:br>
            <a:endParaRPr lang="en-US" altLang="en-US" sz="1600" dirty="0">
              <a:latin typeface="+mn-lt"/>
              <a:ea typeface="宋体" panose="02010600030101010101" pitchFamily="2" charset="-122"/>
            </a:endParaRPr>
          </a:p>
        </p:txBody>
      </p:sp>
      <p:sp>
        <p:nvSpPr>
          <p:cNvPr id="21508" name="TextBox 1"/>
          <p:cNvSpPr txBox="1">
            <a:spLocks noChangeArrowheads="1"/>
          </p:cNvSpPr>
          <p:nvPr/>
        </p:nvSpPr>
        <p:spPr bwMode="auto">
          <a:xfrm>
            <a:off x="565150" y="2729780"/>
            <a:ext cx="80486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Please fill in right information according to below explanation: </a:t>
            </a:r>
          </a:p>
          <a:p>
            <a:r>
              <a:rPr lang="zh-CN" altLang="en-US" sz="1600" dirty="0"/>
              <a:t>请根据</a:t>
            </a:r>
            <a:r>
              <a:rPr lang="en-US" altLang="zh-CN" sz="1600" dirty="0"/>
              <a:t>Hella</a:t>
            </a:r>
            <a:r>
              <a:rPr lang="zh-CN" altLang="en-US" sz="1600" dirty="0"/>
              <a:t>投诉信内容填入正确的信息：</a:t>
            </a:r>
            <a:endParaRPr lang="en-US" altLang="en-US" sz="1600" dirty="0"/>
          </a:p>
        </p:txBody>
      </p:sp>
      <p:grpSp>
        <p:nvGrpSpPr>
          <p:cNvPr id="21509" name="Group 1"/>
          <p:cNvGrpSpPr>
            <a:grpSpLocks/>
          </p:cNvGrpSpPr>
          <p:nvPr/>
        </p:nvGrpSpPr>
        <p:grpSpPr bwMode="auto">
          <a:xfrm>
            <a:off x="5334000" y="3281705"/>
            <a:ext cx="1905000" cy="990302"/>
            <a:chOff x="2743200" y="3352800"/>
            <a:chExt cx="3581400" cy="2133600"/>
          </a:xfrm>
        </p:grpSpPr>
        <p:pic>
          <p:nvPicPr>
            <p:cNvPr id="21528" name="Picture 26"/>
            <p:cNvPicPr>
              <a:picLocks noChangeAspect="1"/>
            </p:cNvPicPr>
            <p:nvPr/>
          </p:nvPicPr>
          <p:blipFill>
            <a:blip r:embed="rId2">
              <a:extLst>
                <a:ext uri="{28A0092B-C50C-407E-A947-70E740481C1C}">
                  <a14:useLocalDpi xmlns:a14="http://schemas.microsoft.com/office/drawing/2010/main" val="0"/>
                </a:ext>
              </a:extLst>
            </a:blip>
            <a:srcRect l="46767" t="39705" r="31284" b="37050"/>
            <a:stretch>
              <a:fillRect/>
            </a:stretch>
          </p:blipFill>
          <p:spPr bwMode="auto">
            <a:xfrm>
              <a:off x="2743200" y="3352800"/>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p:cNvSpPr/>
            <p:nvPr/>
          </p:nvSpPr>
          <p:spPr>
            <a:xfrm>
              <a:off x="2820102" y="3428421"/>
              <a:ext cx="2056559" cy="229565"/>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CN">
                <a:solidFill>
                  <a:srgbClr val="FFFFFF"/>
                </a:solidFill>
                <a:ea typeface="宋体" panose="02010600030101010101" pitchFamily="2" charset="-122"/>
              </a:endParaRPr>
            </a:p>
          </p:txBody>
        </p:sp>
      </p:grpSp>
      <p:grpSp>
        <p:nvGrpSpPr>
          <p:cNvPr id="21510" name="Group 1"/>
          <p:cNvGrpSpPr>
            <a:grpSpLocks/>
          </p:cNvGrpSpPr>
          <p:nvPr/>
        </p:nvGrpSpPr>
        <p:grpSpPr bwMode="auto">
          <a:xfrm>
            <a:off x="950697" y="1479634"/>
            <a:ext cx="7070725" cy="974725"/>
            <a:chOff x="539750" y="1646238"/>
            <a:chExt cx="7070725" cy="974725"/>
          </a:xfrm>
        </p:grpSpPr>
        <p:pic>
          <p:nvPicPr>
            <p:cNvPr id="21522" name="Picture 16"/>
            <p:cNvPicPr>
              <a:picLocks noChangeAspect="1"/>
            </p:cNvPicPr>
            <p:nvPr/>
          </p:nvPicPr>
          <p:blipFill>
            <a:blip r:embed="rId3">
              <a:extLst>
                <a:ext uri="{28A0092B-C50C-407E-A947-70E740481C1C}">
                  <a14:useLocalDpi xmlns:a14="http://schemas.microsoft.com/office/drawing/2010/main" val="0"/>
                </a:ext>
              </a:extLst>
            </a:blip>
            <a:srcRect l="27504" t="22879" r="26094" b="65747"/>
            <a:stretch>
              <a:fillRect/>
            </a:stretch>
          </p:blipFill>
          <p:spPr bwMode="auto">
            <a:xfrm>
              <a:off x="539750" y="1646238"/>
              <a:ext cx="70707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p:nvSpPr>
          <p:spPr>
            <a:xfrm>
              <a:off x="3124200" y="200501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sp>
          <p:nvSpPr>
            <p:cNvPr id="21" name="Oval 20"/>
            <p:cNvSpPr/>
            <p:nvPr/>
          </p:nvSpPr>
          <p:spPr>
            <a:xfrm>
              <a:off x="2689225" y="211931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22" name="Oval 21"/>
            <p:cNvSpPr/>
            <p:nvPr/>
          </p:nvSpPr>
          <p:spPr>
            <a:xfrm>
              <a:off x="2667000" y="2362201"/>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23" name="Oval 22"/>
            <p:cNvSpPr/>
            <p:nvPr/>
          </p:nvSpPr>
          <p:spPr>
            <a:xfrm>
              <a:off x="7327900" y="1955801"/>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sp>
          <p:nvSpPr>
            <p:cNvPr id="24" name="Oval 23"/>
            <p:cNvSpPr/>
            <p:nvPr/>
          </p:nvSpPr>
          <p:spPr>
            <a:xfrm>
              <a:off x="7315200" y="2286001"/>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5</a:t>
              </a:r>
            </a:p>
          </p:txBody>
        </p:sp>
      </p:grpSp>
      <p:sp>
        <p:nvSpPr>
          <p:cNvPr id="21511" name="TextBox 24"/>
          <p:cNvSpPr txBox="1">
            <a:spLocks noChangeArrowheads="1"/>
          </p:cNvSpPr>
          <p:nvPr/>
        </p:nvSpPr>
        <p:spPr bwMode="auto">
          <a:xfrm>
            <a:off x="1091474" y="3288078"/>
            <a:ext cx="77993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Hella claim no. can directly get from Hella QN.</a:t>
            </a:r>
          </a:p>
          <a:p>
            <a:r>
              <a:rPr lang="zh-CN" altLang="en-US" sz="1600" dirty="0"/>
              <a:t>可以从</a:t>
            </a:r>
            <a:r>
              <a:rPr lang="en-US" altLang="zh-CN" sz="1600" dirty="0"/>
              <a:t>Hela</a:t>
            </a:r>
            <a:r>
              <a:rPr lang="zh-CN" altLang="en-US" sz="1600" dirty="0"/>
              <a:t>质量抱怨信获得</a:t>
            </a:r>
            <a:r>
              <a:rPr lang="en-US" altLang="en-US" sz="1600" dirty="0"/>
              <a:t>Hella</a:t>
            </a:r>
            <a:r>
              <a:rPr lang="zh-CN" altLang="en-US" sz="1600" dirty="0"/>
              <a:t>抱怨号</a:t>
            </a:r>
            <a:r>
              <a:rPr lang="en-US" altLang="en-US" sz="1600" dirty="0"/>
              <a:t>  </a:t>
            </a:r>
          </a:p>
        </p:txBody>
      </p:sp>
      <p:sp>
        <p:nvSpPr>
          <p:cNvPr id="17" name="Oval 16"/>
          <p:cNvSpPr/>
          <p:nvPr/>
        </p:nvSpPr>
        <p:spPr>
          <a:xfrm>
            <a:off x="809624" y="3305540"/>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1</a:t>
            </a:r>
          </a:p>
        </p:txBody>
      </p:sp>
      <p:grpSp>
        <p:nvGrpSpPr>
          <p:cNvPr id="3" name="Group 2">
            <a:extLst>
              <a:ext uri="{FF2B5EF4-FFF2-40B4-BE49-F238E27FC236}">
                <a16:creationId xmlns:a16="http://schemas.microsoft.com/office/drawing/2014/main" id="{4E56E07C-9588-4847-AF59-2E79527CAEE4}"/>
              </a:ext>
            </a:extLst>
          </p:cNvPr>
          <p:cNvGrpSpPr/>
          <p:nvPr/>
        </p:nvGrpSpPr>
        <p:grpSpPr>
          <a:xfrm>
            <a:off x="809624" y="3786383"/>
            <a:ext cx="8102420" cy="2386684"/>
            <a:chOff x="819944" y="4773671"/>
            <a:chExt cx="8102420" cy="2386684"/>
          </a:xfrm>
        </p:grpSpPr>
        <p:sp>
          <p:nvSpPr>
            <p:cNvPr id="21514" name="TextBox 24"/>
            <p:cNvSpPr txBox="1">
              <a:spLocks noChangeArrowheads="1"/>
            </p:cNvSpPr>
            <p:nvPr/>
          </p:nvSpPr>
          <p:spPr bwMode="auto">
            <a:xfrm>
              <a:off x="1122976" y="6667912"/>
              <a:ext cx="77993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When 8D is updated, supplier shall update with this date.</a:t>
              </a:r>
            </a:p>
            <a:p>
              <a:r>
                <a:rPr lang="zh-CN" altLang="en-US" sz="1600" dirty="0"/>
                <a:t>当</a:t>
              </a:r>
              <a:r>
                <a:rPr lang="en-US" altLang="zh-CN" sz="1600" dirty="0"/>
                <a:t>8D</a:t>
              </a:r>
              <a:r>
                <a:rPr lang="zh-CN" altLang="en-US" sz="1600" dirty="0"/>
                <a:t>报告更新后，供应商需要更新报告更新日期。</a:t>
              </a:r>
              <a:endParaRPr lang="en-US" altLang="en-US" sz="1600" dirty="0"/>
            </a:p>
          </p:txBody>
        </p:sp>
        <p:sp>
          <p:nvSpPr>
            <p:cNvPr id="21515" name="TextBox 24"/>
            <p:cNvSpPr txBox="1">
              <a:spLocks noChangeArrowheads="1"/>
            </p:cNvSpPr>
            <p:nvPr/>
          </p:nvSpPr>
          <p:spPr bwMode="auto">
            <a:xfrm>
              <a:off x="1122976" y="4773671"/>
              <a:ext cx="77993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Interim 8D Report: D8 not finished.</a:t>
              </a:r>
            </a:p>
            <a:p>
              <a:r>
                <a:rPr lang="zh-CN" altLang="en-US" sz="1600" dirty="0"/>
                <a:t>临时</a:t>
              </a:r>
              <a:r>
                <a:rPr lang="en-US" altLang="zh-CN" sz="1600" dirty="0"/>
                <a:t>8D</a:t>
              </a:r>
              <a:r>
                <a:rPr lang="zh-CN" altLang="en-US" sz="1600" dirty="0"/>
                <a:t>报告日期： </a:t>
              </a:r>
              <a:r>
                <a:rPr lang="en-US" altLang="zh-CN" sz="1600" dirty="0"/>
                <a:t>8D</a:t>
              </a:r>
              <a:r>
                <a:rPr lang="zh-CN" altLang="en-US" sz="1600" dirty="0"/>
                <a:t>没有最终完成</a:t>
              </a:r>
              <a:endParaRPr lang="en-US" altLang="en-US" sz="1600" dirty="0"/>
            </a:p>
          </p:txBody>
        </p:sp>
        <p:sp>
          <p:nvSpPr>
            <p:cNvPr id="21517" name="TextBox 24"/>
            <p:cNvSpPr txBox="1">
              <a:spLocks noChangeArrowheads="1"/>
            </p:cNvSpPr>
            <p:nvPr/>
          </p:nvSpPr>
          <p:spPr bwMode="auto">
            <a:xfrm>
              <a:off x="1122976" y="5224195"/>
              <a:ext cx="77993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Final 8D Report: D8 finished.</a:t>
              </a:r>
            </a:p>
            <a:p>
              <a:r>
                <a:rPr lang="en-US" altLang="en-US" sz="1600" dirty="0"/>
                <a:t> </a:t>
              </a:r>
              <a:r>
                <a:rPr lang="zh-CN" altLang="en-US" sz="1600" dirty="0"/>
                <a:t>最终</a:t>
              </a:r>
              <a:r>
                <a:rPr lang="en-US" altLang="zh-CN" sz="1600" dirty="0"/>
                <a:t>8D</a:t>
              </a:r>
              <a:r>
                <a:rPr lang="zh-CN" altLang="en-US" sz="1600" dirty="0"/>
                <a:t>报告日期：</a:t>
              </a:r>
              <a:r>
                <a:rPr lang="en-US" altLang="zh-CN" sz="1600" dirty="0"/>
                <a:t>D8</a:t>
              </a:r>
              <a:r>
                <a:rPr lang="zh-CN" altLang="en-US" sz="1600" dirty="0"/>
                <a:t>完成</a:t>
              </a:r>
              <a:endParaRPr lang="en-US" altLang="en-US" sz="1600" dirty="0"/>
            </a:p>
          </p:txBody>
        </p:sp>
        <p:sp>
          <p:nvSpPr>
            <p:cNvPr id="21519" name="TextBox 24"/>
            <p:cNvSpPr txBox="1">
              <a:spLocks noChangeArrowheads="1"/>
            </p:cNvSpPr>
            <p:nvPr/>
          </p:nvSpPr>
          <p:spPr bwMode="auto">
            <a:xfrm>
              <a:off x="1100379" y="5712282"/>
              <a:ext cx="779938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First issue date: Official issue date to Hella, e.g. it’s always a date when supplier finished D3 or D5, which is required by Hella SQA.</a:t>
              </a:r>
            </a:p>
            <a:p>
              <a:r>
                <a:rPr lang="zh-CN" altLang="en-US" sz="1600" dirty="0"/>
                <a:t>第一次发布日期：官方回复给</a:t>
              </a:r>
              <a:r>
                <a:rPr lang="en-US" altLang="zh-CN" sz="1600" dirty="0"/>
                <a:t>Hella</a:t>
              </a:r>
              <a:r>
                <a:rPr lang="zh-CN" altLang="en-US" sz="1600" dirty="0"/>
                <a:t>的日期，如：通常按</a:t>
              </a:r>
              <a:r>
                <a:rPr lang="en-US" altLang="zh-CN" sz="1600" dirty="0"/>
                <a:t>Hella</a:t>
              </a:r>
              <a:r>
                <a:rPr lang="zh-CN" altLang="en-US" sz="1600" dirty="0"/>
                <a:t>要求供应商回复</a:t>
              </a:r>
              <a:r>
                <a:rPr lang="en-US" altLang="zh-CN" sz="1600" dirty="0"/>
                <a:t>D3</a:t>
              </a:r>
              <a:r>
                <a:rPr lang="zh-CN" altLang="en-US" sz="1600" dirty="0"/>
                <a:t>或</a:t>
              </a:r>
              <a:r>
                <a:rPr lang="en-US" altLang="zh-CN" sz="1600" dirty="0"/>
                <a:t>D5</a:t>
              </a:r>
              <a:r>
                <a:rPr lang="zh-CN" altLang="en-US" sz="1600" dirty="0"/>
                <a:t>的日期</a:t>
              </a:r>
              <a:endParaRPr lang="en-US" altLang="en-US" sz="1600" dirty="0"/>
            </a:p>
          </p:txBody>
        </p:sp>
        <p:grpSp>
          <p:nvGrpSpPr>
            <p:cNvPr id="2" name="Group 1">
              <a:extLst>
                <a:ext uri="{FF2B5EF4-FFF2-40B4-BE49-F238E27FC236}">
                  <a16:creationId xmlns:a16="http://schemas.microsoft.com/office/drawing/2014/main" id="{6BA93CDA-8DF0-4960-A7E6-32A75AA98B18}"/>
                </a:ext>
              </a:extLst>
            </p:cNvPr>
            <p:cNvGrpSpPr/>
            <p:nvPr/>
          </p:nvGrpSpPr>
          <p:grpSpPr>
            <a:xfrm>
              <a:off x="819944" y="4810939"/>
              <a:ext cx="282865" cy="2104572"/>
              <a:chOff x="819944" y="4810939"/>
              <a:chExt cx="282865" cy="2104572"/>
            </a:xfrm>
          </p:grpSpPr>
          <p:sp>
            <p:nvSpPr>
              <p:cNvPr id="27" name="Oval 26"/>
              <p:cNvSpPr/>
              <p:nvPr/>
            </p:nvSpPr>
            <p:spPr>
              <a:xfrm>
                <a:off x="819944" y="4810939"/>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2</a:t>
                </a:r>
              </a:p>
            </p:txBody>
          </p:sp>
          <p:sp>
            <p:nvSpPr>
              <p:cNvPr id="29" name="Oval 28"/>
              <p:cNvSpPr/>
              <p:nvPr/>
            </p:nvSpPr>
            <p:spPr>
              <a:xfrm>
                <a:off x="819944" y="5283863"/>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3</a:t>
                </a:r>
              </a:p>
            </p:txBody>
          </p:sp>
          <p:sp>
            <p:nvSpPr>
              <p:cNvPr id="31" name="Oval 30"/>
              <p:cNvSpPr/>
              <p:nvPr/>
            </p:nvSpPr>
            <p:spPr>
              <a:xfrm>
                <a:off x="826150" y="5753106"/>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4</a:t>
                </a:r>
              </a:p>
            </p:txBody>
          </p:sp>
          <p:sp>
            <p:nvSpPr>
              <p:cNvPr id="33" name="Oval 32"/>
              <p:cNvSpPr/>
              <p:nvPr/>
            </p:nvSpPr>
            <p:spPr>
              <a:xfrm>
                <a:off x="874209" y="6686911"/>
                <a:ext cx="228600" cy="2286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lumMod val="60000"/>
                        <a:lumOff val="40000"/>
                      </a:schemeClr>
                    </a:solidFill>
                  </a:rPr>
                  <a:t>5</a:t>
                </a:r>
              </a:p>
            </p:txBody>
          </p:sp>
        </p:grpSp>
      </p:grpSp>
      <p:sp>
        <p:nvSpPr>
          <p:cNvPr id="28" name="Slide Number Placeholder 4">
            <a:extLst>
              <a:ext uri="{FF2B5EF4-FFF2-40B4-BE49-F238E27FC236}">
                <a16:creationId xmlns:a16="http://schemas.microsoft.com/office/drawing/2014/main" id="{17ED725E-49DF-4FFA-A08A-F7288B8A07E1}"/>
              </a:ext>
            </a:extLst>
          </p:cNvPr>
          <p:cNvSpPr txBox="1">
            <a:spLocks noGrp="1"/>
          </p:cNvSpPr>
          <p:nvPr/>
        </p:nvSpPr>
        <p:spPr bwMode="auto">
          <a:xfrm>
            <a:off x="541338" y="6551613"/>
            <a:ext cx="10588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AFAF63-191D-408B-8B1B-88AF5FF8B2EE}" type="slidenum">
              <a:rPr lang="de-DE" altLang="en-US" sz="1000">
                <a:solidFill>
                  <a:srgbClr val="0F2364"/>
                </a:solidFill>
              </a:rPr>
              <a:pPr/>
              <a:t>9</a:t>
            </a:fld>
            <a:r>
              <a:rPr lang="de-DE" altLang="en-US" sz="1000" dirty="0">
                <a:solidFill>
                  <a:srgbClr val="0F2364"/>
                </a:solidFill>
              </a:rPr>
              <a:t> </a:t>
            </a:r>
            <a:endParaRPr lang="de-DE" altLang="en-US" sz="700" dirty="0">
              <a:solidFill>
                <a:srgbClr val="0F2364"/>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2;-2;White;-2"/>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2;-2;White;-2"/>
</p:tagLst>
</file>

<file path=ppt/tags/tag10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01.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102.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103.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104.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05.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06.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08.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09.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2;-2;White;-2"/>
</p:tagLst>
</file>

<file path=ppt/tags/tag110.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11.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12.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ETCLASSNAME" val="ColorSet1"/>
  <p:tag name="MLI" val="1"/>
  <p:tag name="SHAPESETGROUPCLASSNAME" val="ShapeSetGroup1"/>
  <p:tag name="SHAPESETCLASSNAME" val="Title"/>
  <p:tag name="COLORSETGROUPCLASSNAME" val="ColorSetGroup1"/>
  <p:tag name="FONTSETGROUPCLASSNAME" val="FontSetGroup1"/>
  <p:tag name="SHAPECLASSNAME" val="TitleBoxOnTitleSlide"/>
  <p:tag name="SHAPECLASSPROTECTIONTYPE" val="0"/>
  <p:tag name="COLORS" val="-2;-2;-2;-2;-1;-2"/>
</p:tagLst>
</file>

<file path=ppt/tags/tag113.xml><?xml version="1.0" encoding="utf-8"?>
<p:tagLst xmlns:a="http://schemas.openxmlformats.org/drawingml/2006/main" xmlns:r="http://schemas.openxmlformats.org/officeDocument/2006/relationships" xmlns:p="http://schemas.openxmlformats.org/presentationml/2006/main">
  <p:tag name="FONT" val="BGroupFont"/>
  <p:tag name="FONTSETCLASSNAME" val="FontSet1"/>
  <p:tag name="COLORS" val="-2;-2;-2;-2;BGroupColor;-2"/>
  <p:tag name="COLORSETCLASSNAME" val="ColorSet1"/>
  <p:tag name="SCRIPT" val="1"/>
  <p:tag name="MLI" val="1"/>
  <p:tag name="SHAPESETGROUPCLASSNAME" val="ShapeSetGroup1"/>
  <p:tag name="SHAPESETCLASSNAME" val="Title"/>
  <p:tag name="COLORSETGROUPCLASSNAME" val="ColorSetGroup1"/>
  <p:tag name="FONTSETGROUPCLASSNAME" val="FontSetGroup1"/>
  <p:tag name="SHAPECLASSNAME" val="BGroupBox"/>
  <p:tag name="SHAPECLASSPROTECTIONTYPE" val="15"/>
</p:tagLst>
</file>

<file path=ppt/tags/tag11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15.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116.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117.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118.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19.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2;-2;White;-2"/>
</p:tagLst>
</file>

<file path=ppt/tags/tag120.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21.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22.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23.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24.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25.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26.xml><?xml version="1.0" encoding="utf-8"?>
<p:tagLst xmlns:a="http://schemas.openxmlformats.org/drawingml/2006/main" xmlns:r="http://schemas.openxmlformats.org/officeDocument/2006/relationships" xmlns:p="http://schemas.openxmlformats.org/presentationml/2006/main">
  <p:tag name="FONT" val="BGroupFont"/>
  <p:tag name="FONTSETCLASSNAME" val="FontSet1"/>
  <p:tag name="COLORS" val="-2;-2;-2;-2;BGroupColor;-2"/>
  <p:tag name="COLORSETCLASSNAME" val="ColorSet1"/>
  <p:tag name="SCRIPT" val="1"/>
  <p:tag name="MLI" val="1"/>
  <p:tag name="SHAPESETGROUPCLASSNAME" val="ShapeSetGroup1"/>
  <p:tag name="SHAPESETCLASSNAME" val="Title"/>
  <p:tag name="COLORSETGROUPCLASSNAME" val="ColorSetGroup1"/>
  <p:tag name="FONTSETGROUPCLASSNAME" val="FontSetGroup1"/>
  <p:tag name="SHAPECLASSNAME" val="BGroupBox"/>
  <p:tag name="SHAPECLASSPROTECTIONTYPE" val="15"/>
</p:tagLst>
</file>

<file path=ppt/tags/tag12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28.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129.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2;-2;White;-2"/>
</p:tagLst>
</file>

<file path=ppt/tags/tag130.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131.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32.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33.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34.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35.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36.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37.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38.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14.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2;-2;White;-2"/>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2;-2;White;-2"/>
</p:tagLst>
</file>

<file path=ppt/tags/tag16.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2;-2;White;-2"/>
</p:tagLst>
</file>

<file path=ppt/tags/tag1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8.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19.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20.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21.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22.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25.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26.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27.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29.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ETCLASSNAME" val="ColorSet1"/>
  <p:tag name="MLI" val="1"/>
  <p:tag name="SHAPESETGROUPCLASSNAME" val="ShapeSetGroup1"/>
  <p:tag name="SHAPESETCLASSNAME" val="Title"/>
  <p:tag name="COLORSETGROUPCLASSNAME" val="ColorSetGroup1"/>
  <p:tag name="FONTSETGROUPCLASSNAME" val="FontSetGroup1"/>
  <p:tag name="SHAPECLASSNAME" val="TitleBoxOnTitleSlide"/>
  <p:tag name="SHAPECLASSPROTECTIONTYPE" val="0"/>
  <p:tag name="COLORS" val="-2;-2;-2;-2;-1;-2"/>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1"/>
  <p:tag name="COLORS" val="Gray3;White;Black426;White;-1;-2"/>
</p:tagLst>
</file>

<file path=ppt/tags/tag31.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3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5.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36.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1;-2"/>
</p:tagLst>
</file>

<file path=ppt/tags/tag37.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38.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39.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4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3.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44.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45.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46.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47.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48.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49.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50.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51.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52.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53.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54.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ETCLASSNAME" val="ColorSet1"/>
  <p:tag name="MLI" val="1"/>
  <p:tag name="SHAPESETGROUPCLASSNAME" val="ShapeSetGroup1"/>
  <p:tag name="SHAPESETCLASSNAME" val="Title"/>
  <p:tag name="COLORSETGROUPCLASSNAME" val="ColorSetGroup1"/>
  <p:tag name="FONTSETGROUPCLASSNAME" val="FontSetGroup1"/>
  <p:tag name="SHAPECLASSNAME" val="TitleBoxOnTitleSlide"/>
  <p:tag name="SHAPECLASSPROTECTIONTYPE" val="0"/>
  <p:tag name="COLORS" val="-2;-2;-2;-2;-1;-2"/>
</p:tagLst>
</file>

<file path=ppt/tags/tag5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56.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57.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58.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59.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60.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61.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62.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63.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64.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65.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66.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67.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ETCLASSNAME" val="ColorSet1"/>
  <p:tag name="MLI" val="1"/>
  <p:tag name="SHAPESETGROUPCLASSNAME" val="ShapeSetGroup1"/>
  <p:tag name="SHAPESETCLASSNAME" val="Title"/>
  <p:tag name="COLORSETGROUPCLASSNAME" val="ColorSetGroup1"/>
  <p:tag name="FONTSETGROUPCLASSNAME" val="FontSetGroup1"/>
  <p:tag name="SHAPECLASSNAME" val="TitleBoxOnTitleSlide"/>
  <p:tag name="SHAPECLASSPROTECTIONTYPE" val="0"/>
  <p:tag name="COLORS" val="-2;-2;-2;-2;-1;-2"/>
</p:tagLst>
</file>

<file path=ppt/tags/tag68.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ETCLASSNAME" val="ColorSet1"/>
  <p:tag name="MLI" val="1"/>
  <p:tag name="SHAPESETGROUPCLASSNAME" val="ShapeSetGroup1"/>
  <p:tag name="SHAPESETCLASSNAME" val="Title"/>
  <p:tag name="COLORSETGROUPCLASSNAME" val="ColorSetGroup1"/>
  <p:tag name="FONTSETGROUPCLASSNAME" val="FontSetGroup1"/>
  <p:tag name="SHAPECLASSNAME" val="TitleBoxOnTitleSlide"/>
  <p:tag name="SHAPECLASSPROTECTIONTYPE" val="0"/>
  <p:tag name="COLORS" val="-2;-2;-2;-2;-1;-2"/>
</p:tagLst>
</file>

<file path=ppt/tags/tag69.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ETCLASSNAME" val="ColorSet1"/>
  <p:tag name="MLI" val="1"/>
  <p:tag name="SHAPESETGROUPCLASSNAME" val="ShapeSetGroup1"/>
  <p:tag name="SHAPESETCLASSNAME" val="Title"/>
  <p:tag name="COLORSETGROUPCLASSNAME" val="ColorSetGroup1"/>
  <p:tag name="FONTSETGROUPCLASSNAME" val="FontSetGroup1"/>
  <p:tag name="SHAPECLASSNAME" val="TitleBoxOnTitleSlide"/>
  <p:tag name="SHAPECLASSPROTECTIONTYPE" val="0"/>
  <p:tag name="COLORS" val="-2;-2;-2;-2;-1;-2"/>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7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1.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72.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73.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74.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75.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76.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77.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78.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79.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80.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81.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82.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ETCLASSNAME" val="ColorSet1"/>
  <p:tag name="MLI" val="1"/>
  <p:tag name="SHAPESETGROUPCLASSNAME" val="ShapeSetGroup1"/>
  <p:tag name="SHAPESETCLASSNAME" val="Title"/>
  <p:tag name="COLORSETGROUPCLASSNAME" val="ColorSetGroup1"/>
  <p:tag name="FONTSETGROUPCLASSNAME" val="FontSetGroup1"/>
  <p:tag name="SHAPECLASSNAME" val="TitleBoxOnTitleSlide"/>
  <p:tag name="SHAPECLASSPROTECTIONTYPE" val="0"/>
  <p:tag name="COLORS" val="-2;-2;-2;-2;-1;-2"/>
</p:tagLst>
</file>

<file path=ppt/tags/tag8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84.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85.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86.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87.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88.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89.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Black426;White;White;-2"/>
</p:tagLst>
</file>

<file path=ppt/tags/tag90.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91.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92.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93.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94.xml><?xml version="1.0" encoding="utf-8"?>
<p:tagLst xmlns:a="http://schemas.openxmlformats.org/drawingml/2006/main" xmlns:r="http://schemas.openxmlformats.org/officeDocument/2006/relationships" xmlns:p="http://schemas.openxmlformats.org/presentationml/2006/main">
  <p:tag name="COLORSETCLASSNAME" val="ColorSet1"/>
  <p:tag name="COLORS" val="BlueHigh;White;Black426;White;-1"/>
</p:tagLst>
</file>

<file path=ppt/tags/tag95.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ETCLASSNAME" val="ColorSet1"/>
  <p:tag name="MLI" val="1"/>
  <p:tag name="SHAPESETGROUPCLASSNAME" val="ShapeSetGroup1"/>
  <p:tag name="SHAPESETCLASSNAME" val="Title"/>
  <p:tag name="COLORSETGROUPCLASSNAME" val="ColorSetGroup1"/>
  <p:tag name="FONTSETGROUPCLASSNAME" val="FontSetGroup1"/>
  <p:tag name="SHAPECLASSNAME" val="TitleBoxOnTitleSlide"/>
  <p:tag name="SHAPECLASSPROTECTIONTYPE" val="0"/>
  <p:tag name="COLORS" val="-2;-2;-2;-2;-1;-2"/>
</p:tagLst>
</file>

<file path=ppt/tags/tag96.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ETCLASSNAME" val="ColorSet1"/>
  <p:tag name="MLI" val="1"/>
  <p:tag name="SHAPESETGROUPCLASSNAME" val="ShapeSetGroup1"/>
  <p:tag name="SHAPESETCLASSNAME" val="Title"/>
  <p:tag name="COLORSETGROUPCLASSNAME" val="ColorSetGroup1"/>
  <p:tag name="FONTSETGROUPCLASSNAME" val="FontSetGroup1"/>
  <p:tag name="SHAPECLASSNAME" val="TitleBoxOnTitleSlide"/>
  <p:tag name="SHAPECLASSPROTECTIONTYPE" val="0"/>
  <p:tag name="COLORS" val="-2;-2;-2;-2;-1;-2"/>
</p:tagLst>
</file>

<file path=ppt/tags/tag97.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ETCLASSNAME" val="ColorSet1"/>
  <p:tag name="MLI" val="1"/>
  <p:tag name="SHAPESETGROUPCLASSNAME" val="ShapeSetGroup1"/>
  <p:tag name="SHAPESETCLASSNAME" val="Title"/>
  <p:tag name="COLORSETGROUPCLASSNAME" val="ColorSetGroup1"/>
  <p:tag name="FONTSETGROUPCLASSNAME" val="FontSetGroup1"/>
  <p:tag name="SHAPECLASSNAME" val="TitleBoxOnTitleSlide"/>
  <p:tag name="SHAPECLASSPROTECTIONTYPE" val="0"/>
  <p:tag name="COLORS" val="-2;-2;-2;-2;-1;-2"/>
</p:tagLst>
</file>

<file path=ppt/tags/tag98.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ETCLASSNAME" val="ColorSet1"/>
  <p:tag name="MLI" val="1"/>
  <p:tag name="SHAPESETGROUPCLASSNAME" val="ShapeSetGroup1"/>
  <p:tag name="SHAPESETCLASSNAME" val="Title"/>
  <p:tag name="COLORSETGROUPCLASSNAME" val="ColorSetGroup1"/>
  <p:tag name="FONTSETGROUPCLASSNAME" val="FontSetGroup1"/>
  <p:tag name="SHAPECLASSNAME" val="TitleBoxOnTitleSlide"/>
  <p:tag name="SHAPECLASSPROTECTIONTYPE" val="0"/>
  <p:tag name="COLORS" val="-2;-2;-2;-2;-1;-2"/>
</p:tagLst>
</file>

<file path=ppt/tags/tag99.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ETCLASSNAME" val="ColorSet1"/>
  <p:tag name="MLI" val="1"/>
  <p:tag name="SHAPESETGROUPCLASSNAME" val="ShapeSetGroup1"/>
  <p:tag name="SHAPESETCLASSNAME" val="Title"/>
  <p:tag name="COLORSETGROUPCLASSNAME" val="ColorSetGroup1"/>
  <p:tag name="FONTSETGROUPCLASSNAME" val="FontSetGroup1"/>
  <p:tag name="SHAPECLASSNAME" val="TitleBoxOnTitleSlide"/>
  <p:tag name="SHAPECLASSPROTECTIONTYPE" val="0"/>
  <p:tag name="COLORS" val="-2;-2;-2;-2;-1;-2"/>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885849">
  <a:themeElements>
    <a:clrScheme name="© Hella">
      <a:dk1>
        <a:srgbClr val="000000"/>
      </a:dk1>
      <a:lt1>
        <a:sysClr val="window" lastClr="FFFFFF"/>
      </a:lt1>
      <a:dk2>
        <a:srgbClr val="0F2364"/>
      </a:dk2>
      <a:lt2>
        <a:srgbClr val="6A7A86"/>
      </a:lt2>
      <a:accent1>
        <a:srgbClr val="D17A0D"/>
      </a:accent1>
      <a:accent2>
        <a:srgbClr val="DEE4E7"/>
      </a:accent2>
      <a:accent3>
        <a:srgbClr val="FFFFFF"/>
      </a:accent3>
      <a:accent4>
        <a:srgbClr val="000000"/>
      </a:accent4>
      <a:accent5>
        <a:srgbClr val="F1D7B7"/>
      </a:accent5>
      <a:accent6>
        <a:srgbClr val="BDC9CF"/>
      </a:accent6>
      <a:hlink>
        <a:srgbClr val="DFA256"/>
      </a:hlink>
      <a:folHlink>
        <a:srgbClr val="FFC8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2">
              <a:lumMod val="60000"/>
              <a:lumOff val="4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blipFill>
          <a:blip xmlns:r="http://schemas.openxmlformats.org/officeDocument/2006/relationships" r:embed="rId1"/>
          <a:stretch>
            <a:fillRect/>
          </a:stretch>
        </a:blipFill>
      </a:spPr>
      <a:bodyPr/>
      <a:lstStyle>
        <a:defPPr>
          <a:defRPr smtClean="0">
            <a:solidFill>
              <a:schemeClr val="tx2">
                <a:lumMod val="60000"/>
                <a:lumOff val="40000"/>
              </a:schemeClr>
            </a:solidFill>
          </a:defRPr>
        </a:defPPr>
      </a:lstStyle>
    </a:txDef>
  </a:objectDefaults>
  <a:extraClrSchemeLst/>
  <a:custClrLst>
    <a:custClr name="Hella Yellow">
      <a:srgbClr val="FFC800"/>
    </a:custClr>
    <a:custClr name="Brass 2">
      <a:srgbClr val="DFA256"/>
    </a:custClr>
    <a:custClr name="Hella Blue 2">
      <a:srgbClr val="8791B9"/>
    </a:custClr>
    <a:custClr name="Hella Blue 3">
      <a:srgbClr val="CDD2E1"/>
    </a:custClr>
    <a:custClr name="Teaser Green 1">
      <a:srgbClr val="50A532"/>
    </a:custClr>
    <a:custClr name="Teaser Green 2">
      <a:srgbClr val="84C070"/>
    </a:custClr>
    <a:custClr name="Teaser Red 2">
      <a:srgbClr val="FF5B4D"/>
    </a:custClr>
    <a:custClr name="Teaser Red 3">
      <a:srgbClr val="FFB9B3"/>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23384</TotalTime>
  <Words>7019</Words>
  <Application>Microsoft Office PowerPoint</Application>
  <PresentationFormat>On-screen Show (4:3)</PresentationFormat>
  <Paragraphs>822</Paragraphs>
  <Slides>42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宋体</vt:lpstr>
      <vt:lpstr>黑体</vt:lpstr>
      <vt:lpstr>Arial</vt:lpstr>
      <vt:lpstr>Calibri</vt:lpstr>
      <vt:lpstr>Wingdings</vt:lpstr>
      <vt:lpstr>~2885849</vt:lpstr>
      <vt:lpstr>Hella 8D Report_ Supplier Training Material 海拉8D报告_供应商培训资料</vt:lpstr>
      <vt:lpstr>PowerPoint Presentation</vt:lpstr>
      <vt:lpstr>8D – Introduction 8D介绍</vt:lpstr>
      <vt:lpstr>Advantages 优点</vt:lpstr>
      <vt:lpstr>8D Problem Solving 8D 问题解决 </vt:lpstr>
      <vt:lpstr>PowerPoint Presentation</vt:lpstr>
      <vt:lpstr>8D Steps 8D 步骤</vt:lpstr>
      <vt:lpstr>D1 — Problem Solving Team D1 — 问题解决团队</vt:lpstr>
      <vt:lpstr>D1 — Problem Solving Team  Header of 8D report filled with information come from Hella’s Quality Notification letter.  8D表头信息来自于Hella 质量通知信 </vt:lpstr>
      <vt:lpstr>D1 — Problem Solving Team  Information regarding Hella contact person and claim subject  关于Hella联系窗口及抱怨方面的信息</vt:lpstr>
      <vt:lpstr>D1 — Problem Solving Team  Type of failure 失效类型</vt:lpstr>
      <vt:lpstr>D1 — Problem Solving Team Supplier information: contact person, location, material, tools 供应商信息：联系人，产地，材料，工装等</vt:lpstr>
      <vt:lpstr>D2 — Problem Description D2 — 问题描述</vt:lpstr>
      <vt:lpstr>D2 — Problem Description D2 — 问题描述</vt:lpstr>
      <vt:lpstr>D2 — Problem Description D2 — 问题描述</vt:lpstr>
      <vt:lpstr>D2 — Problem Description D2 — 问题描述</vt:lpstr>
      <vt:lpstr>D3 — Containment Actions D3 — 遏制措施</vt:lpstr>
      <vt:lpstr>D3 — Containment Actions D3 — 遏制措施</vt:lpstr>
      <vt:lpstr>D3 — Containment Actions D3 — 遏制措施</vt:lpstr>
      <vt:lpstr>D4 — Root Cause Analysis D4 — 根本原因分析</vt:lpstr>
      <vt:lpstr>D4 — Root Cause Analysis D4 — 根本原因分析</vt:lpstr>
      <vt:lpstr>D4 — Root Cause Analysis D4 — 根本原因分析</vt:lpstr>
      <vt:lpstr>D4 — Root Cause Analysis D4 — 根本原因分析</vt:lpstr>
      <vt:lpstr>D4 — Root Cause Analysis – example 1                                </vt:lpstr>
      <vt:lpstr>D4 — Root Cause Analysis – example 2                               </vt:lpstr>
      <vt:lpstr>D4 — Root Cause Analysis D4 — 根本原因分析</vt:lpstr>
      <vt:lpstr>D4 — Root Cause Analysis D4 — 根本原因分析</vt:lpstr>
      <vt:lpstr>D5 – Corrective Actions and Tracking of Effectiveness tra D5 – 纠正措施及效果跟踪cking of effectiveness </vt:lpstr>
      <vt:lpstr>D5 – Corrective Actions and Tracking of Effectiveness  D5 – 纠正措施及效果跟踪tracking of effectiveness </vt:lpstr>
      <vt:lpstr>D5 – Corrective Actions and Tracking of Effectiveness D5 – 纠正措施及效果跟踪tracking of effectiveness </vt:lpstr>
      <vt:lpstr>D5 – Corrective Actions and Tracking of Effectiveness tr D5 – 纠正措施及效果跟踪acking of effectiveness </vt:lpstr>
      <vt:lpstr>D5 – Corrective Actions and Tracking of Effectiveness t D5 – 纠正措施及效果跟踪racking of effectiveness </vt:lpstr>
      <vt:lpstr>D6 – Corrective Actions Effectiveness Validation of eff D6 – 纠正措施效果验证ctiveness </vt:lpstr>
      <vt:lpstr>D6 – Corrective Actions Effectiveness Validation of ef D6 – 纠正措施效果验证fectiveness </vt:lpstr>
      <vt:lpstr>D7 – Prevention of Recurrence of the non-Conformity D7 – 异常再发生的预防</vt:lpstr>
      <vt:lpstr>D7 — Prevention of Recurrence of the non-Conformity D7 – 异常再发生的预防</vt:lpstr>
      <vt:lpstr>D8 – Final meeting D8 – 末次会议</vt:lpstr>
      <vt:lpstr>D8 — Final meeting D8 – 末次会议</vt:lpstr>
      <vt:lpstr>PowerPoint Presentation</vt:lpstr>
      <vt:lpstr>8D Report Evaluation  8D报告评估   Why need to do evaluation? 为什么需要评估？</vt:lpstr>
      <vt:lpstr>8D Report Evaluation 8D报告评估   How to fill out 8D quality survey? 如何填写8D质量调查？ </vt:lpstr>
      <vt:lpstr>8D Report Evaluation 8D报告评估   Scorings                      得分 </vt:lpstr>
    </vt:vector>
  </TitlesOfParts>
  <Company>Hella Romania SRL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“cook” the ePPAP or ePPAP within Supplier Management</dc:title>
  <dc:creator>Deca, Monica Elisabeta</dc:creator>
  <cp:lastModifiedBy>Huang, Jacky</cp:lastModifiedBy>
  <cp:revision>850</cp:revision>
  <dcterms:created xsi:type="dcterms:W3CDTF">2015-08-20T09:53:35Z</dcterms:created>
  <dcterms:modified xsi:type="dcterms:W3CDTF">2018-05-28T23:41:04Z</dcterms:modified>
</cp:coreProperties>
</file>